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6858000" cx="9144000"/>
  <p:notesSz cx="6858000" cy="9144000"/>
  <p:embeddedFontLst>
    <p:embeddedFont>
      <p:font typeface="Tahoma"/>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Tahoma-bold.fntdata"/><Relationship Id="rId21" Type="http://schemas.openxmlformats.org/officeDocument/2006/relationships/slide" Target="slides/slide17.xml"/><Relationship Id="rId43" Type="http://schemas.openxmlformats.org/officeDocument/2006/relationships/font" Target="fonts/Tahoma-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averagescientist.co.uk/2024/01/30/the-origin-and-evolution-of-moores-la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0/00/Moore%27s_Law_Transistor_Count_1970-2020.p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averagescientist.co.uk/2024/01/30/the-origin-and-evolution-of-moores-law/"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ile:Gordon_Moore_1978_(cropped).png" TargetMode="External"/><Relationship Id="rId3" Type="http://schemas.openxmlformats.org/officeDocument/2006/relationships/hyperlink" Target="https://upload.wikimedia.org/wikipedia/commons/thumb/7/7d/Intel_logo_%282006-2020%29.svg/1200px-Intel_logo_%282006-2020%29.svg.p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thumb/8/89/NXP_PCF8577C_LCD_driver_with_I%C2%B2C_%28Colour_Corrected%29.jpg/330px-NXP_PCF8577C_LCD_driver_with_I%C2%B2C_%28Colour_Corrected%29.jpg" TargetMode="External"/><Relationship Id="rId3" Type="http://schemas.openxmlformats.org/officeDocument/2006/relationships/hyperlink" Target="https://upload.wikimedia.org/wikipedia/commons/thumb/2/2f/CMOS_inverter.svg/330px-CMOS_inverter.svg.p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thumb/9/9b/MT4C1024-HD.jpg/600px-MT4C1024-HD.jpg" TargetMode="External"/><Relationship Id="rId3" Type="http://schemas.openxmlformats.org/officeDocument/2006/relationships/hyperlink" Target="https://pg.univ-batna2.dz/sites/default/files/styles/os_files_xxlarge/public/vrpg/files/exposition.png?m=1617528589&amp;itok=n4WtTiTk"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ile:Gordon_Moore_1978_(cropped).png" TargetMode="External"/><Relationship Id="rId3" Type="http://schemas.openxmlformats.org/officeDocument/2006/relationships/hyperlink" Target="https://upload.wikimedia.org/wikipedia/commons/thumb/7/7d/Intel_logo_%282006-2020%29.svg/1200px-Intel_logo_%282006-2020%29.svg.p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rofile/Fabrice-Severac/publication/30513181/figure/fig1/AS:669504514301982@1536633723460/Schema-dun-transistor-MOSFET-submicronique-on-distingue-les-deux-reservoirs-de-charge.p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ardwarezone.com.sg/tech-news-end-moores-law-decad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yalsocietypublishing.org/doi/full/10.1098/rsta.2019.0061#d2221958e1"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ile:Gordon_Moore_1978_(cropped).png" TargetMode="External"/><Relationship Id="rId3" Type="http://schemas.openxmlformats.org/officeDocument/2006/relationships/hyperlink" Target="https://upload.wikimedia.org/wikipedia/commons/thumb/7/7d/Intel_logo_%282006-2020%29.svg/1200px-Intel_logo_%282006-2020%29.svg.p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ile:Gordon_Moore_1978_(cropped).png" TargetMode="External"/><Relationship Id="rId3" Type="http://schemas.openxmlformats.org/officeDocument/2006/relationships/hyperlink" Target="https://upload.wikimedia.org/wikipedia/commons/thumb/7/7d/Intel_logo_%282006-2020%29.svg/1200px-Intel_logo_%282006-2020%29.svg.pn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thumb/5/5e/High-k.svg/290px-High-k.svg.p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x2.b-cdn.net/gfx/news/2020/5-scientistssh.jp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thumb/5/5e/High-k.svg/290px-High-k.svg.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ile:Gordon_Moore_1978_(cropped).png" TargetMode="External"/><Relationship Id="rId3" Type="http://schemas.openxmlformats.org/officeDocument/2006/relationships/hyperlink" Target="https://upload.wikimedia.org/wikipedia/commons/thumb/7/7d/Intel_logo_%282006-2020%29.svg/1200px-Intel_logo_%282006-2020%29.svg.p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rds.ieee.org/editions/20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rds.ieee.org/editions/2023"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rds.ieee.org/editions/2023"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rds.ieee.org/editions/2023"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ile:Gordon_Moore_1978_(cropped).png" TargetMode="External"/><Relationship Id="rId3" Type="http://schemas.openxmlformats.org/officeDocument/2006/relationships/hyperlink" Target="https://upload.wikimedia.org/wikipedia/commons/thumb/7/7d/Intel_logo_%282006-2020%29.svg/1200px-Intel_logo_%282006-2020%29.svg.p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rds.ieee.org/editions/2023"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rds.ieee.org/editions/2023"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rds.ieee.org/editions/2023"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rds.ieee.org/editions/2023"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averagescientist.co.uk/2024/01/30/the-origin-and-evolution-of-moores-law/"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l.com/content/dam/www/public/us/en/newsroom/posts/galleries/2022-02-16-moore-law/moore-law-home-page-16x9.jp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earmicrosystems.com/integrated-circuit-work/"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ile:Gordon_Moore_1978_(cropped).png" TargetMode="External"/><Relationship Id="rId3" Type="http://schemas.openxmlformats.org/officeDocument/2006/relationships/hyperlink" Target="https://upload.wikimedia.org/wikipedia/commons/thumb/7/7d/Intel_logo_%282006-2020%29.svg/1200px-Intel_logo_%282006-2020%29.svg.p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oore%27s_law"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ill.com/articles/MooresLaw/"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ill.com/articles/MooresLaw/"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ill.com/articles/MooresLaw/"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https://theaveragescientist.co.uk/2024/01/30/the-origin-and-evolution-of-moores-law/</a:t>
            </a:r>
            <a:endParaRPr/>
          </a:p>
          <a:p>
            <a:pPr indent="0" lvl="0" marL="0" rtl="0" algn="l">
              <a:spcBef>
                <a:spcPts val="0"/>
              </a:spcBef>
              <a:spcAft>
                <a:spcPts val="0"/>
              </a:spcAft>
              <a:buNone/>
            </a:pPr>
            <a:r>
              <a:t/>
            </a:r>
            <a:endParaRPr/>
          </a:p>
        </p:txBody>
      </p:sp>
      <p:sp>
        <p:nvSpPr>
          <p:cNvPr id="64" name="Google Shape;6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0e291eef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https://upload.wikimedia.org/wikipedia/commons/0/00/Moore%27s_Law_Transistor_Count_1970-2020.png</a:t>
            </a:r>
            <a:endParaRPr/>
          </a:p>
          <a:p>
            <a:pPr indent="0" lvl="0" marL="0" rtl="0" algn="l">
              <a:spcBef>
                <a:spcPts val="0"/>
              </a:spcBef>
              <a:spcAft>
                <a:spcPts val="0"/>
              </a:spcAft>
              <a:buNone/>
            </a:pPr>
            <a:r>
              <a:t/>
            </a:r>
            <a:endParaRPr/>
          </a:p>
        </p:txBody>
      </p:sp>
      <p:sp>
        <p:nvSpPr>
          <p:cNvPr id="121" name="Google Shape;121;g2c0e291eef8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0e291eef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https://theaveragescientist.co.uk/2024/01/30/the-origin-and-evolution-of-moores-law/</a:t>
            </a:r>
            <a:endParaRPr/>
          </a:p>
          <a:p>
            <a:pPr indent="0" lvl="0" marL="0" rtl="0" algn="l">
              <a:spcBef>
                <a:spcPts val="0"/>
              </a:spcBef>
              <a:spcAft>
                <a:spcPts val="0"/>
              </a:spcAft>
              <a:buNone/>
            </a:pPr>
            <a:r>
              <a:t/>
            </a:r>
            <a:endParaRPr/>
          </a:p>
        </p:txBody>
      </p:sp>
      <p:sp>
        <p:nvSpPr>
          <p:cNvPr id="127" name="Google Shape;127;g2c0e291eef8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0e291eef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https://en.wikipedia.org/wiki/File:Gordon_Moore_1978_(cropped).png</a:t>
            </a:r>
            <a:br>
              <a:rPr lang="fr-FR"/>
            </a:br>
            <a:endParaRPr/>
          </a:p>
          <a:p>
            <a:pPr indent="0" lvl="0" marL="0" rtl="0" algn="l">
              <a:spcBef>
                <a:spcPts val="0"/>
              </a:spcBef>
              <a:spcAft>
                <a:spcPts val="0"/>
              </a:spcAft>
              <a:buNone/>
            </a:pPr>
            <a:r>
              <a:rPr lang="fr-FR" u="sng">
                <a:solidFill>
                  <a:schemeClr val="hlink"/>
                </a:solidFill>
                <a:hlinkClick r:id="rId3"/>
              </a:rPr>
              <a:t>https://upload.wikimedia.org/wikipedia/commons/thumb/7/7d/Intel_logo_%282006-2020%29.svg/1200px-Intel_logo_%282006-2020%29.svg.png</a:t>
            </a:r>
            <a:endParaRPr/>
          </a:p>
          <a:p>
            <a:pPr indent="0" lvl="0" marL="0" rtl="0" algn="l">
              <a:spcBef>
                <a:spcPts val="0"/>
              </a:spcBef>
              <a:spcAft>
                <a:spcPts val="0"/>
              </a:spcAft>
              <a:buNone/>
            </a:pPr>
            <a:r>
              <a:t/>
            </a:r>
            <a:endParaRPr/>
          </a:p>
        </p:txBody>
      </p:sp>
      <p:sp>
        <p:nvSpPr>
          <p:cNvPr id="133" name="Google Shape;133;g2c0e291eef8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fac44c17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https://upload.wikimedia.org/wikipedia/commons/thumb/8/89/NXP_PCF8577C_LCD_driver_with_I%C2%B2C_%28Colour_Corrected%29.jpg/330px-NXP_PCF8577C_LCD_driver_with_I%C2%B2C_%28Colour_Corrected%29.jpg</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u="sng">
                <a:solidFill>
                  <a:schemeClr val="hlink"/>
                </a:solidFill>
                <a:hlinkClick r:id="rId3"/>
              </a:rPr>
              <a:t>https://upload.wikimedia.org/wikipedia/commons/thumb/2/2f/CMOS_inverter.svg/330px-CMOS_inverter.svg.png</a:t>
            </a:r>
            <a:endParaRPr/>
          </a:p>
          <a:p>
            <a:pPr indent="0" lvl="0" marL="0" rtl="0" algn="l">
              <a:spcBef>
                <a:spcPts val="0"/>
              </a:spcBef>
              <a:spcAft>
                <a:spcPts val="0"/>
              </a:spcAft>
              <a:buNone/>
            </a:pPr>
            <a:r>
              <a:t/>
            </a:r>
            <a:endParaRPr/>
          </a:p>
        </p:txBody>
      </p:sp>
      <p:sp>
        <p:nvSpPr>
          <p:cNvPr id="139" name="Google Shape;139;g2bfac44c17d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fac44c17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https://upload.wikimedia.org/wikipedia/commons/thumb/9/9b/MT4C1024-HD.jpg/600px-MT4C1024-HD.jpg</a:t>
            </a:r>
            <a:endParaRPr/>
          </a:p>
          <a:p>
            <a:pPr indent="0" lvl="0" marL="0" rtl="0" algn="l">
              <a:spcBef>
                <a:spcPts val="0"/>
              </a:spcBef>
              <a:spcAft>
                <a:spcPts val="0"/>
              </a:spcAft>
              <a:buNone/>
            </a:pPr>
            <a:br>
              <a:rPr lang="fr-FR"/>
            </a:br>
            <a:r>
              <a:rPr lang="fr-FR" u="sng">
                <a:solidFill>
                  <a:schemeClr val="hlink"/>
                </a:solidFill>
                <a:hlinkClick r:id="rId3"/>
              </a:rPr>
              <a:t>https://pg.univ-batna2.dz/sites/default/files/styles/os_files_xxlarge/public/vrpg/files/exposition.png?m=1617528589&amp;itok=n4WtTiTk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7" name="Google Shape;147;g2bfac44c17d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0e291eef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https://en.wikipedia.org/wiki/File:Gordon_Moore_1978_(cropped).png</a:t>
            </a:r>
            <a:br>
              <a:rPr lang="fr-FR"/>
            </a:br>
            <a:endParaRPr/>
          </a:p>
          <a:p>
            <a:pPr indent="0" lvl="0" marL="0" rtl="0" algn="l">
              <a:spcBef>
                <a:spcPts val="0"/>
              </a:spcBef>
              <a:spcAft>
                <a:spcPts val="0"/>
              </a:spcAft>
              <a:buNone/>
            </a:pPr>
            <a:r>
              <a:rPr lang="fr-FR" u="sng">
                <a:solidFill>
                  <a:schemeClr val="hlink"/>
                </a:solidFill>
                <a:hlinkClick r:id="rId3"/>
              </a:rPr>
              <a:t>https://upload.wikimedia.org/wikipedia/commons/thumb/7/7d/Intel_logo_%282006-2020%29.svg/1200px-Intel_logo_%282006-2020%29.svg.png</a:t>
            </a:r>
            <a:endParaRPr/>
          </a:p>
          <a:p>
            <a:pPr indent="0" lvl="0" marL="0" rtl="0" algn="l">
              <a:spcBef>
                <a:spcPts val="0"/>
              </a:spcBef>
              <a:spcAft>
                <a:spcPts val="0"/>
              </a:spcAft>
              <a:buNone/>
            </a:pPr>
            <a:r>
              <a:t/>
            </a:r>
            <a:endParaRPr/>
          </a:p>
        </p:txBody>
      </p:sp>
      <p:sp>
        <p:nvSpPr>
          <p:cNvPr id="155" name="Google Shape;155;g2c0e291eef8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f57f4a78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https://www.researchgate.net/profile/Fabrice-Severac/publication/30513181/figure/fig1/AS:669504514301982@1536633723460/Schema-dun-transistor-MOSFET-submicronique-on-distingue-les-deux-reservoirs-de-charge.png</a:t>
            </a:r>
            <a:endParaRPr/>
          </a:p>
          <a:p>
            <a:pPr indent="0" lvl="0" marL="0" rtl="0" algn="l">
              <a:spcBef>
                <a:spcPts val="0"/>
              </a:spcBef>
              <a:spcAft>
                <a:spcPts val="0"/>
              </a:spcAft>
              <a:buNone/>
            </a:pPr>
            <a:r>
              <a:t/>
            </a:r>
            <a:endParaRPr/>
          </a:p>
        </p:txBody>
      </p:sp>
      <p:sp>
        <p:nvSpPr>
          <p:cNvPr id="161" name="Google Shape;161;g2bf57f4a788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2a953102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https://www.hardwarezone.com.sg/tech-news-end-moores-law-decade</a:t>
            </a:r>
            <a:endParaRPr/>
          </a:p>
          <a:p>
            <a:pPr indent="0" lvl="0" marL="0" rtl="0" algn="l">
              <a:spcBef>
                <a:spcPts val="0"/>
              </a:spcBef>
              <a:spcAft>
                <a:spcPts val="0"/>
              </a:spcAft>
              <a:buNone/>
            </a:pPr>
            <a:r>
              <a:t/>
            </a:r>
            <a:endParaRPr/>
          </a:p>
        </p:txBody>
      </p:sp>
      <p:sp>
        <p:nvSpPr>
          <p:cNvPr id="168" name="Google Shape;168;g1f2a9531021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bf078e2a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https://royalsocietypublishing.org/doi/full/10.1098/rsta.2019.0061#d2221958e1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5" name="Google Shape;175;g2bbf078e2a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0e291eef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https://en.wikipedia.org/wiki/File:Gordon_Moore_1978_(cropped).png</a:t>
            </a:r>
            <a:br>
              <a:rPr lang="fr-FR"/>
            </a:br>
            <a:endParaRPr/>
          </a:p>
          <a:p>
            <a:pPr indent="0" lvl="0" marL="0" rtl="0" algn="l">
              <a:spcBef>
                <a:spcPts val="0"/>
              </a:spcBef>
              <a:spcAft>
                <a:spcPts val="0"/>
              </a:spcAft>
              <a:buNone/>
            </a:pPr>
            <a:r>
              <a:rPr lang="fr-FR" u="sng">
                <a:solidFill>
                  <a:schemeClr val="hlink"/>
                </a:solidFill>
                <a:hlinkClick r:id="rId3"/>
              </a:rPr>
              <a:t>https://upload.wikimedia.org/wikipedia/commons/thumb/7/7d/Intel_logo_%282006-2020%29.svg/1200px-Intel_logo_%282006-2020%29.svg.png</a:t>
            </a:r>
            <a:endParaRPr/>
          </a:p>
          <a:p>
            <a:pPr indent="0" lvl="0" marL="0" rtl="0" algn="l">
              <a:spcBef>
                <a:spcPts val="0"/>
              </a:spcBef>
              <a:spcAft>
                <a:spcPts val="0"/>
              </a:spcAft>
              <a:buNone/>
            </a:pPr>
            <a:r>
              <a:t/>
            </a:r>
            <a:endParaRPr/>
          </a:p>
        </p:txBody>
      </p:sp>
      <p:sp>
        <p:nvSpPr>
          <p:cNvPr id="182" name="Google Shape;182;g2c0e291eef8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2a95310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https://en.wikipedia.org/wiki/File:Gordon_Moore_1978_(cropped).png</a:t>
            </a:r>
            <a:br>
              <a:rPr lang="fr-FR"/>
            </a:br>
            <a:endParaRPr/>
          </a:p>
          <a:p>
            <a:pPr indent="0" lvl="0" marL="0" rtl="0" algn="l">
              <a:spcBef>
                <a:spcPts val="0"/>
              </a:spcBef>
              <a:spcAft>
                <a:spcPts val="0"/>
              </a:spcAft>
              <a:buNone/>
            </a:pPr>
            <a:r>
              <a:rPr lang="fr-FR" u="sng">
                <a:solidFill>
                  <a:schemeClr val="hlink"/>
                </a:solidFill>
                <a:hlinkClick r:id="rId3"/>
              </a:rPr>
              <a:t>https://upload.wikimedia.org/wikipedia/commons/thumb/7/7d/Intel_logo_%282006-2020%29.svg/1200px-Intel_logo_%282006-2020%29.svg.png</a:t>
            </a:r>
            <a:endParaRPr/>
          </a:p>
          <a:p>
            <a:pPr indent="0" lvl="0" marL="0" rtl="0" algn="l">
              <a:spcBef>
                <a:spcPts val="0"/>
              </a:spcBef>
              <a:spcAft>
                <a:spcPts val="0"/>
              </a:spcAft>
              <a:buNone/>
            </a:pPr>
            <a:r>
              <a:t/>
            </a:r>
            <a:endParaRPr/>
          </a:p>
        </p:txBody>
      </p:sp>
      <p:sp>
        <p:nvSpPr>
          <p:cNvPr id="70" name="Google Shape;70;g1f2a9531021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0a15f77b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c0a15f77be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0a15f77b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https://upload.wikimedia.org/wikipedia/commons/thumb/5/5e/High-k.svg/290px-High-k.svg.png</a:t>
            </a:r>
            <a:endParaRPr/>
          </a:p>
          <a:p>
            <a:pPr indent="0" lvl="0" marL="0" rtl="0" algn="l">
              <a:spcBef>
                <a:spcPts val="0"/>
              </a:spcBef>
              <a:spcAft>
                <a:spcPts val="0"/>
              </a:spcAft>
              <a:buNone/>
            </a:pPr>
            <a:r>
              <a:t/>
            </a:r>
            <a:endParaRPr/>
          </a:p>
        </p:txBody>
      </p:sp>
      <p:sp>
        <p:nvSpPr>
          <p:cNvPr id="194" name="Google Shape;194;g2c0a15f77be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0a15f77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https://scx2.b-cdn.net/gfx/news/2020/5-scientistssh.jpg</a:t>
            </a:r>
            <a:endParaRPr/>
          </a:p>
          <a:p>
            <a:pPr indent="0" lvl="0" marL="0" rtl="0" algn="l">
              <a:spcBef>
                <a:spcPts val="0"/>
              </a:spcBef>
              <a:spcAft>
                <a:spcPts val="0"/>
              </a:spcAft>
              <a:buNone/>
            </a:pPr>
            <a:r>
              <a:t/>
            </a:r>
            <a:endParaRPr/>
          </a:p>
        </p:txBody>
      </p:sp>
      <p:sp>
        <p:nvSpPr>
          <p:cNvPr id="201" name="Google Shape;201;g2c0a15f77b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0a15f77b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https://upload.wikimedia.org/wikipedia/commons/thumb/5/5e/High-k.svg/290px-High-k.svg.png</a:t>
            </a:r>
            <a:endParaRPr/>
          </a:p>
          <a:p>
            <a:pPr indent="0" lvl="0" marL="0" rtl="0" algn="l">
              <a:spcBef>
                <a:spcPts val="0"/>
              </a:spcBef>
              <a:spcAft>
                <a:spcPts val="0"/>
              </a:spcAft>
              <a:buNone/>
            </a:pPr>
            <a:r>
              <a:t/>
            </a:r>
            <a:endParaRPr/>
          </a:p>
        </p:txBody>
      </p:sp>
      <p:sp>
        <p:nvSpPr>
          <p:cNvPr id="209" name="Google Shape;209;g2c0a15f77be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0e291eef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https://en.wikipedia.org/wiki/File:Gordon_Moore_1978_(cropped).png</a:t>
            </a:r>
            <a:br>
              <a:rPr lang="fr-FR"/>
            </a:br>
            <a:endParaRPr/>
          </a:p>
          <a:p>
            <a:pPr indent="0" lvl="0" marL="0" rtl="0" algn="l">
              <a:spcBef>
                <a:spcPts val="0"/>
              </a:spcBef>
              <a:spcAft>
                <a:spcPts val="0"/>
              </a:spcAft>
              <a:buNone/>
            </a:pPr>
            <a:r>
              <a:rPr lang="fr-FR" u="sng">
                <a:solidFill>
                  <a:schemeClr val="hlink"/>
                </a:solidFill>
                <a:hlinkClick r:id="rId3"/>
              </a:rPr>
              <a:t>https://upload.wikimedia.org/wikipedia/commons/thumb/7/7d/Intel_logo_%282006-2020%29.svg/1200px-Intel_logo_%282006-2020%29.svg.png</a:t>
            </a:r>
            <a:endParaRPr/>
          </a:p>
          <a:p>
            <a:pPr indent="0" lvl="0" marL="0" rtl="0" algn="l">
              <a:spcBef>
                <a:spcPts val="0"/>
              </a:spcBef>
              <a:spcAft>
                <a:spcPts val="0"/>
              </a:spcAft>
              <a:buNone/>
            </a:pPr>
            <a:r>
              <a:t/>
            </a:r>
            <a:endParaRPr/>
          </a:p>
        </p:txBody>
      </p:sp>
      <p:sp>
        <p:nvSpPr>
          <p:cNvPr id="215" name="Google Shape;215;g2c0e291eef8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0e291eef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c0e291eef8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0a15f77b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https://irds.ieee.org/editions/2023</a:t>
            </a:r>
            <a:endParaRPr/>
          </a:p>
          <a:p>
            <a:pPr indent="0" lvl="0" marL="0" rtl="0" algn="l">
              <a:spcBef>
                <a:spcPts val="0"/>
              </a:spcBef>
              <a:spcAft>
                <a:spcPts val="0"/>
              </a:spcAft>
              <a:buNone/>
            </a:pPr>
            <a:r>
              <a:t/>
            </a:r>
            <a:endParaRPr/>
          </a:p>
        </p:txBody>
      </p:sp>
      <p:sp>
        <p:nvSpPr>
          <p:cNvPr id="227" name="Google Shape;227;g2c0a15f77be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0e291eef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https://irds.ieee.org/editions/2023</a:t>
            </a:r>
            <a:endParaRPr/>
          </a:p>
          <a:p>
            <a:pPr indent="0" lvl="0" marL="0" rtl="0" algn="l">
              <a:spcBef>
                <a:spcPts val="0"/>
              </a:spcBef>
              <a:spcAft>
                <a:spcPts val="0"/>
              </a:spcAft>
              <a:buNone/>
            </a:pPr>
            <a:r>
              <a:t/>
            </a:r>
            <a:endParaRPr/>
          </a:p>
        </p:txBody>
      </p:sp>
      <p:sp>
        <p:nvSpPr>
          <p:cNvPr id="234" name="Google Shape;234;g2c0e291eef8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0a15f77b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https://irds.ieee.org/editions/2023</a:t>
            </a:r>
            <a:endParaRPr/>
          </a:p>
          <a:p>
            <a:pPr indent="0" lvl="0" marL="0" rtl="0" algn="l">
              <a:spcBef>
                <a:spcPts val="0"/>
              </a:spcBef>
              <a:spcAft>
                <a:spcPts val="0"/>
              </a:spcAft>
              <a:buNone/>
            </a:pPr>
            <a:r>
              <a:t/>
            </a:r>
            <a:endParaRPr/>
          </a:p>
        </p:txBody>
      </p:sp>
      <p:sp>
        <p:nvSpPr>
          <p:cNvPr id="242" name="Google Shape;242;g2c0a15f77be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0a15f77b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https://irds.ieee.org/editions/2023</a:t>
            </a:r>
            <a:endParaRPr/>
          </a:p>
          <a:p>
            <a:pPr indent="0" lvl="0" marL="0" rtl="0" algn="l">
              <a:spcBef>
                <a:spcPts val="0"/>
              </a:spcBef>
              <a:spcAft>
                <a:spcPts val="0"/>
              </a:spcAft>
              <a:buNone/>
            </a:pPr>
            <a:r>
              <a:t/>
            </a:r>
            <a:endParaRPr/>
          </a:p>
        </p:txBody>
      </p:sp>
      <p:sp>
        <p:nvSpPr>
          <p:cNvPr id="249" name="Google Shape;249;g2c0a15f77be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0e291eef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https://en.wikipedia.org/wiki/File:Gordon_Moore_1978_(cropped).png</a:t>
            </a:r>
            <a:br>
              <a:rPr lang="fr-FR"/>
            </a:br>
            <a:endParaRPr/>
          </a:p>
          <a:p>
            <a:pPr indent="0" lvl="0" marL="0" rtl="0" algn="l">
              <a:spcBef>
                <a:spcPts val="0"/>
              </a:spcBef>
              <a:spcAft>
                <a:spcPts val="0"/>
              </a:spcAft>
              <a:buNone/>
            </a:pPr>
            <a:r>
              <a:rPr lang="fr-FR" u="sng">
                <a:solidFill>
                  <a:schemeClr val="hlink"/>
                </a:solidFill>
                <a:hlinkClick r:id="rId3"/>
              </a:rPr>
              <a:t>https://upload.wikimedia.org/wikipedia/commons/thumb/7/7d/Intel_logo_%282006-2020%29.svg/1200px-Intel_logo_%282006-2020%29.svg.png</a:t>
            </a:r>
            <a:endParaRPr/>
          </a:p>
          <a:p>
            <a:pPr indent="0" lvl="0" marL="0" rtl="0" algn="l">
              <a:spcBef>
                <a:spcPts val="0"/>
              </a:spcBef>
              <a:spcAft>
                <a:spcPts val="0"/>
              </a:spcAft>
              <a:buNone/>
            </a:pPr>
            <a:r>
              <a:t/>
            </a:r>
            <a:endParaRPr/>
          </a:p>
        </p:txBody>
      </p:sp>
      <p:sp>
        <p:nvSpPr>
          <p:cNvPr id="76" name="Google Shape;76;g2c0e291eef8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0e291eef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https://irds.ieee.org/editions/2023</a:t>
            </a:r>
            <a:endParaRPr/>
          </a:p>
          <a:p>
            <a:pPr indent="0" lvl="0" marL="0" rtl="0" algn="l">
              <a:spcBef>
                <a:spcPts val="0"/>
              </a:spcBef>
              <a:spcAft>
                <a:spcPts val="0"/>
              </a:spcAft>
              <a:buNone/>
            </a:pPr>
            <a:r>
              <a:t/>
            </a:r>
            <a:endParaRPr/>
          </a:p>
        </p:txBody>
      </p:sp>
      <p:sp>
        <p:nvSpPr>
          <p:cNvPr id="256" name="Google Shape;256;g2c0e291eef8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0e291eef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https://irds.ieee.org/editions/2023</a:t>
            </a:r>
            <a:endParaRPr/>
          </a:p>
          <a:p>
            <a:pPr indent="0" lvl="0" marL="0" rtl="0" algn="l">
              <a:spcBef>
                <a:spcPts val="0"/>
              </a:spcBef>
              <a:spcAft>
                <a:spcPts val="0"/>
              </a:spcAft>
              <a:buNone/>
            </a:pPr>
            <a:r>
              <a:t/>
            </a:r>
            <a:endParaRPr/>
          </a:p>
        </p:txBody>
      </p:sp>
      <p:sp>
        <p:nvSpPr>
          <p:cNvPr id="263" name="Google Shape;263;g2c0e291eef8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01ef3355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https://irds.ieee.org/editions/2023</a:t>
            </a:r>
            <a:endParaRPr/>
          </a:p>
          <a:p>
            <a:pPr indent="0" lvl="0" marL="0" rtl="0" algn="l">
              <a:spcBef>
                <a:spcPts val="0"/>
              </a:spcBef>
              <a:spcAft>
                <a:spcPts val="0"/>
              </a:spcAft>
              <a:buNone/>
            </a:pPr>
            <a:r>
              <a:t/>
            </a:r>
            <a:endParaRPr/>
          </a:p>
        </p:txBody>
      </p:sp>
      <p:sp>
        <p:nvSpPr>
          <p:cNvPr id="275" name="Google Shape;275;g2c01ef3355a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0a15f77b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https://irds.ieee.org/editions/2023</a:t>
            </a:r>
            <a:endParaRPr/>
          </a:p>
          <a:p>
            <a:pPr indent="0" lvl="0" marL="0" rtl="0" algn="l">
              <a:spcBef>
                <a:spcPts val="0"/>
              </a:spcBef>
              <a:spcAft>
                <a:spcPts val="0"/>
              </a:spcAft>
              <a:buNone/>
            </a:pPr>
            <a:r>
              <a:t/>
            </a:r>
            <a:endParaRPr/>
          </a:p>
        </p:txBody>
      </p:sp>
      <p:sp>
        <p:nvSpPr>
          <p:cNvPr id="282" name="Google Shape;282;g2c0a15f77be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0a15f77b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https://theaveragescientist.co.uk/2024/01/30/the-origin-and-evolution-of-moores-law/</a:t>
            </a:r>
            <a:endParaRPr/>
          </a:p>
          <a:p>
            <a:pPr indent="0" lvl="0" marL="0" rtl="0" algn="l">
              <a:spcBef>
                <a:spcPts val="0"/>
              </a:spcBef>
              <a:spcAft>
                <a:spcPts val="0"/>
              </a:spcAft>
              <a:buNone/>
            </a:pPr>
            <a:r>
              <a:t/>
            </a:r>
            <a:endParaRPr/>
          </a:p>
        </p:txBody>
      </p:sp>
      <p:sp>
        <p:nvSpPr>
          <p:cNvPr id="288" name="Google Shape;288;g2c0a15f77be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0e291eef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c0e291eef8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bbf078e2a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bbf078e2a6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bf57f4a7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FR" u="sng">
                <a:solidFill>
                  <a:schemeClr val="hlink"/>
                </a:solidFill>
                <a:hlinkClick r:id="rId2"/>
              </a:rPr>
              <a:t>https://www.intel.com/content/dam/www/public/us/en/newsroom/posts/galleries/2022-02-16-moore-law/moore-law-home-page-16x9.jpg</a:t>
            </a:r>
            <a:endParaRPr>
              <a:solidFill>
                <a:schemeClr val="dk1"/>
              </a:solidFill>
            </a:endParaRPr>
          </a:p>
          <a:p>
            <a:pPr indent="0" lvl="0" marL="0" rtl="0" algn="l">
              <a:spcBef>
                <a:spcPts val="0"/>
              </a:spcBef>
              <a:spcAft>
                <a:spcPts val="0"/>
              </a:spcAft>
              <a:buNone/>
            </a:pPr>
            <a:r>
              <a:t/>
            </a:r>
            <a:endParaRPr/>
          </a:p>
        </p:txBody>
      </p:sp>
      <p:sp>
        <p:nvSpPr>
          <p:cNvPr id="306" name="Google Shape;306;g2bf57f4a78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36acd54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https://linearmicrosystems.com/integrated-circuit-work/</a:t>
            </a:r>
            <a:endParaRPr/>
          </a:p>
          <a:p>
            <a:pPr indent="0" lvl="0" marL="0" rtl="0" algn="l">
              <a:spcBef>
                <a:spcPts val="0"/>
              </a:spcBef>
              <a:spcAft>
                <a:spcPts val="0"/>
              </a:spcAft>
              <a:buNone/>
            </a:pPr>
            <a:r>
              <a:t/>
            </a:r>
            <a:endParaRPr/>
          </a:p>
        </p:txBody>
      </p:sp>
      <p:sp>
        <p:nvSpPr>
          <p:cNvPr id="311" name="Google Shape;311;g2c36acd54e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0e291eef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https://en.wikipedia.org/wiki/File:Gordon_Moore_1978_(cropped).png</a:t>
            </a:r>
            <a:br>
              <a:rPr lang="fr-FR"/>
            </a:br>
            <a:endParaRPr/>
          </a:p>
          <a:p>
            <a:pPr indent="0" lvl="0" marL="0" rtl="0" algn="l">
              <a:spcBef>
                <a:spcPts val="0"/>
              </a:spcBef>
              <a:spcAft>
                <a:spcPts val="0"/>
              </a:spcAft>
              <a:buNone/>
            </a:pPr>
            <a:r>
              <a:rPr lang="fr-FR" u="sng">
                <a:solidFill>
                  <a:schemeClr val="hlink"/>
                </a:solidFill>
                <a:hlinkClick r:id="rId3"/>
              </a:rPr>
              <a:t>https://upload.wikimedia.org/wikipedia/commons/thumb/7/7d/Intel_logo_%282006-2020%29.svg/1200px-Intel_logo_%282006-2020%29.svg.png</a:t>
            </a:r>
            <a:endParaRPr/>
          </a:p>
          <a:p>
            <a:pPr indent="0" lvl="0" marL="0" rtl="0" algn="l">
              <a:spcBef>
                <a:spcPts val="0"/>
              </a:spcBef>
              <a:spcAft>
                <a:spcPts val="0"/>
              </a:spcAft>
              <a:buNone/>
            </a:pPr>
            <a:r>
              <a:t/>
            </a:r>
            <a:endParaRPr/>
          </a:p>
        </p:txBody>
      </p:sp>
      <p:sp>
        <p:nvSpPr>
          <p:cNvPr id="82" name="Google Shape;82;g2c0e291eef8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bf078e2a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https://en.wikipedia.org/wiki/Moore%27s_law</a:t>
            </a:r>
            <a:endParaRPr/>
          </a:p>
          <a:p>
            <a:pPr indent="0" lvl="0" marL="0" rtl="0" algn="l">
              <a:spcBef>
                <a:spcPts val="0"/>
              </a:spcBef>
              <a:spcAft>
                <a:spcPts val="0"/>
              </a:spcAft>
              <a:buNone/>
            </a:pPr>
            <a:r>
              <a:t/>
            </a:r>
            <a:endParaRPr/>
          </a:p>
        </p:txBody>
      </p:sp>
      <p:sp>
        <p:nvSpPr>
          <p:cNvPr id="90" name="Google Shape;90;g2bbf078e2a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f57f4a78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https://till.com/articles/MooresLaw/</a:t>
            </a:r>
            <a:endParaRPr/>
          </a:p>
          <a:p>
            <a:pPr indent="0" lvl="0" marL="0" rtl="0" algn="l">
              <a:spcBef>
                <a:spcPts val="0"/>
              </a:spcBef>
              <a:spcAft>
                <a:spcPts val="0"/>
              </a:spcAft>
              <a:buNone/>
            </a:pPr>
            <a:r>
              <a:t/>
            </a:r>
            <a:endParaRPr/>
          </a:p>
        </p:txBody>
      </p:sp>
      <p:sp>
        <p:nvSpPr>
          <p:cNvPr id="96" name="Google Shape;96;g2bf57f4a788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f57f4a78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https://till.com/articles/MooresLaw/</a:t>
            </a:r>
            <a:endParaRPr/>
          </a:p>
          <a:p>
            <a:pPr indent="0" lvl="0" marL="0" rtl="0" algn="l">
              <a:spcBef>
                <a:spcPts val="0"/>
              </a:spcBef>
              <a:spcAft>
                <a:spcPts val="0"/>
              </a:spcAft>
              <a:buNone/>
            </a:pPr>
            <a:r>
              <a:t/>
            </a:r>
            <a:endParaRPr/>
          </a:p>
        </p:txBody>
      </p:sp>
      <p:sp>
        <p:nvSpPr>
          <p:cNvPr id="103" name="Google Shape;103;g2bf57f4a788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f57f4a78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bf57f4a788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f57f4a78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u="sng">
                <a:solidFill>
                  <a:schemeClr val="hlink"/>
                </a:solidFill>
                <a:hlinkClick r:id="rId2"/>
              </a:rPr>
              <a:t>https://till.com/articles/MooresLaw/</a:t>
            </a:r>
            <a:endParaRPr/>
          </a:p>
          <a:p>
            <a:pPr indent="0" lvl="0" marL="0" rtl="0" algn="l">
              <a:spcBef>
                <a:spcPts val="0"/>
              </a:spcBef>
              <a:spcAft>
                <a:spcPts val="0"/>
              </a:spcAft>
              <a:buNone/>
            </a:pPr>
            <a:r>
              <a:t/>
            </a:r>
            <a:endParaRPr/>
          </a:p>
        </p:txBody>
      </p:sp>
      <p:sp>
        <p:nvSpPr>
          <p:cNvPr id="115" name="Google Shape;115;g2bf57f4a788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iapositive de titre">
  <p:cSld name="8_Diapositive de titre">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flipH="1">
            <a:off x="129393" y="86264"/>
            <a:ext cx="9014606" cy="6771737"/>
          </a:xfrm>
          <a:prstGeom prst="rect">
            <a:avLst/>
          </a:prstGeom>
          <a:noFill/>
          <a:ln>
            <a:noFill/>
          </a:ln>
        </p:spPr>
      </p:pic>
      <p:sp>
        <p:nvSpPr>
          <p:cNvPr id="52" name="Google Shape;52;p13"/>
          <p:cNvSpPr/>
          <p:nvPr/>
        </p:nvSpPr>
        <p:spPr>
          <a:xfrm>
            <a:off x="271067" y="288000"/>
            <a:ext cx="8881500" cy="6570000"/>
          </a:xfrm>
          <a:prstGeom prst="rect">
            <a:avLst/>
          </a:prstGeom>
          <a:solidFill>
            <a:schemeClr val="dk1">
              <a:alpha val="2275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 name="Google Shape;53;p13"/>
          <p:cNvSpPr txBox="1"/>
          <p:nvPr>
            <p:ph type="title"/>
          </p:nvPr>
        </p:nvSpPr>
        <p:spPr>
          <a:xfrm>
            <a:off x="407900" y="3168336"/>
            <a:ext cx="5561700" cy="22098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5400"/>
              <a:buFont typeface="Tahoma"/>
              <a:buNone/>
              <a:defRPr b="1" sz="5400">
                <a:solidFill>
                  <a:schemeClr val="lt1"/>
                </a:solidFill>
                <a:latin typeface="Tahoma"/>
                <a:ea typeface="Tahoma"/>
                <a:cs typeface="Tahoma"/>
                <a:sym typeface="Tahom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 type="body"/>
          </p:nvPr>
        </p:nvSpPr>
        <p:spPr>
          <a:xfrm>
            <a:off x="407712" y="5514802"/>
            <a:ext cx="5043600" cy="928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2800"/>
              <a:buNone/>
              <a:defRPr>
                <a:solidFill>
                  <a:schemeClr val="lt1"/>
                </a:solidFill>
              </a:defRPr>
            </a:lvl1pPr>
            <a:lvl2pPr indent="-228600" lvl="1" marL="914400" rtl="0" algn="l">
              <a:lnSpc>
                <a:spcPct val="90000"/>
              </a:lnSpc>
              <a:spcBef>
                <a:spcPts val="1200"/>
              </a:spcBef>
              <a:spcAft>
                <a:spcPts val="0"/>
              </a:spcAft>
              <a:buClr>
                <a:srgbClr val="3F3F3F"/>
              </a:buClr>
              <a:buSzPts val="2800"/>
              <a:buNone/>
              <a:defRPr/>
            </a:lvl2pPr>
            <a:lvl3pPr indent="-228600" lvl="2" marL="1371600" rtl="0" algn="l">
              <a:lnSpc>
                <a:spcPct val="90000"/>
              </a:lnSpc>
              <a:spcBef>
                <a:spcPts val="1200"/>
              </a:spcBef>
              <a:spcAft>
                <a:spcPts val="0"/>
              </a:spcAft>
              <a:buClr>
                <a:srgbClr val="3F3F3F"/>
              </a:buClr>
              <a:buSzPts val="2800"/>
              <a:buNone/>
              <a:defRPr/>
            </a:lvl3pPr>
            <a:lvl4pPr indent="-228600" lvl="3" marL="1828800" rtl="0" algn="l">
              <a:lnSpc>
                <a:spcPct val="90000"/>
              </a:lnSpc>
              <a:spcBef>
                <a:spcPts val="1200"/>
              </a:spcBef>
              <a:spcAft>
                <a:spcPts val="0"/>
              </a:spcAft>
              <a:buClr>
                <a:srgbClr val="3F3F3F"/>
              </a:buClr>
              <a:buSzPts val="2800"/>
              <a:buNone/>
              <a:defRPr/>
            </a:lvl4pPr>
            <a:lvl5pPr indent="-228600" lvl="4" marL="2286000" rtl="0" algn="l">
              <a:lnSpc>
                <a:spcPct val="90000"/>
              </a:lnSpc>
              <a:spcBef>
                <a:spcPts val="1200"/>
              </a:spcBef>
              <a:spcAft>
                <a:spcPts val="0"/>
              </a:spcAft>
              <a:buClr>
                <a:srgbClr val="3F3F3F"/>
              </a:buClr>
              <a:buSzPts val="2800"/>
              <a:buNone/>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
        <p:nvSpPr>
          <p:cNvPr id="55" name="Google Shape;55;p13"/>
          <p:cNvSpPr txBox="1"/>
          <p:nvPr>
            <p:ph idx="12" type="sldNum"/>
          </p:nvPr>
        </p:nvSpPr>
        <p:spPr>
          <a:xfrm>
            <a:off x="6457950" y="6356351"/>
            <a:ext cx="2057400" cy="365100"/>
          </a:xfrm>
          <a:prstGeom prst="rect">
            <a:avLst/>
          </a:prstGeom>
          <a:noFill/>
          <a:ln>
            <a:noFill/>
          </a:ln>
        </p:spPr>
        <p:txBody>
          <a:bodyPr anchorCtr="0" anchor="t" bIns="45700" lIns="91425" spcFirstLastPara="1" rIns="91425" wrap="square" tIns="4570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fr-FR"/>
              <a:t>‹#›</a:t>
            </a:fld>
            <a:endParaRPr/>
          </a:p>
        </p:txBody>
      </p:sp>
      <p:sp>
        <p:nvSpPr>
          <p:cNvPr id="56" name="Google Shape;56;p13"/>
          <p:cNvSpPr/>
          <p:nvPr/>
        </p:nvSpPr>
        <p:spPr>
          <a:xfrm>
            <a:off x="-16940" y="0"/>
            <a:ext cx="9160800" cy="288000"/>
          </a:xfrm>
          <a:prstGeom prst="rect">
            <a:avLst/>
          </a:prstGeom>
          <a:solidFill>
            <a:srgbClr val="9617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 name="Google Shape;57;p13"/>
          <p:cNvSpPr/>
          <p:nvPr/>
        </p:nvSpPr>
        <p:spPr>
          <a:xfrm rot="-5400000">
            <a:off x="-3301934" y="3285001"/>
            <a:ext cx="6858000" cy="288000"/>
          </a:xfrm>
          <a:prstGeom prst="rect">
            <a:avLst/>
          </a:prstGeom>
          <a:solidFill>
            <a:srgbClr val="9617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 name="Google Shape;58;p13"/>
          <p:cNvSpPr/>
          <p:nvPr/>
        </p:nvSpPr>
        <p:spPr>
          <a:xfrm>
            <a:off x="-16940" y="2812501"/>
            <a:ext cx="1100700" cy="177900"/>
          </a:xfrm>
          <a:prstGeom prst="rect">
            <a:avLst/>
          </a:prstGeom>
          <a:solidFill>
            <a:srgbClr val="397F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13"/>
          <p:cNvSpPr/>
          <p:nvPr/>
        </p:nvSpPr>
        <p:spPr>
          <a:xfrm>
            <a:off x="-16940" y="6561813"/>
            <a:ext cx="1100700" cy="177900"/>
          </a:xfrm>
          <a:prstGeom prst="rect">
            <a:avLst/>
          </a:prstGeom>
          <a:solidFill>
            <a:srgbClr val="BD216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0" name="Google Shape;60;p13"/>
          <p:cNvPicPr preferRelativeResize="0"/>
          <p:nvPr/>
        </p:nvPicPr>
        <p:blipFill rotWithShape="1">
          <a:blip r:embed="rId3">
            <a:alphaModFix/>
          </a:blip>
          <a:srcRect b="0" l="0" r="0" t="0"/>
          <a:stretch/>
        </p:blipFill>
        <p:spPr>
          <a:xfrm>
            <a:off x="5747786" y="3928380"/>
            <a:ext cx="3430080" cy="2963487"/>
          </a:xfrm>
          <a:prstGeom prst="rect">
            <a:avLst/>
          </a:prstGeom>
          <a:noFill/>
          <a:ln>
            <a:noFill/>
          </a:ln>
        </p:spPr>
      </p:pic>
      <p:pic>
        <p:nvPicPr>
          <p:cNvPr id="61" name="Google Shape;61;p13"/>
          <p:cNvPicPr preferRelativeResize="0"/>
          <p:nvPr/>
        </p:nvPicPr>
        <p:blipFill rotWithShape="1">
          <a:blip r:embed="rId4">
            <a:alphaModFix/>
          </a:blip>
          <a:srcRect b="0" l="0" r="0" t="0"/>
          <a:stretch/>
        </p:blipFill>
        <p:spPr>
          <a:xfrm>
            <a:off x="6439311" y="5288214"/>
            <a:ext cx="2408358" cy="13658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2.jpg"/><Relationship Id="rId5"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7.jpg"/><Relationship Id="rId4" Type="http://schemas.openxmlformats.org/officeDocument/2006/relationships/image" Target="../media/image19.jpg"/><Relationship Id="rId5"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7.jp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jpg"/><Relationship Id="rId4" Type="http://schemas.openxmlformats.org/officeDocument/2006/relationships/image" Target="../media/image25.jp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7.jp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7.jp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7.jp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7.jpg"/><Relationship Id="rId4" Type="http://schemas.openxmlformats.org/officeDocument/2006/relationships/image" Target="../media/image23.png"/><Relationship Id="rId9"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2.jpg"/><Relationship Id="rId8"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7.jp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7.jp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7.jpg"/><Relationship Id="rId4" Type="http://schemas.openxmlformats.org/officeDocument/2006/relationships/image" Target="../media/image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7.jpg"/><Relationship Id="rId4" Type="http://schemas.openxmlformats.org/officeDocument/2006/relationships/hyperlink" Target="http://www.allaboutcircuits.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jpg"/><Relationship Id="rId4" Type="http://schemas.openxmlformats.org/officeDocument/2006/relationships/hyperlink" Target="http://www.youtube.com/watch?v=7uvUiq_jTLM" TargetMode="External"/><Relationship Id="rId5" Type="http://schemas.openxmlformats.org/officeDocument/2006/relationships/image" Target="../media/image3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7.jpg"/><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pic>
        <p:nvPicPr>
          <p:cNvPr id="66" name="Google Shape;66;p14"/>
          <p:cNvPicPr preferRelativeResize="0"/>
          <p:nvPr/>
        </p:nvPicPr>
        <p:blipFill>
          <a:blip r:embed="rId4">
            <a:alphaModFix/>
          </a:blip>
          <a:stretch>
            <a:fillRect/>
          </a:stretch>
        </p:blipFill>
        <p:spPr>
          <a:xfrm>
            <a:off x="-1523995" y="0"/>
            <a:ext cx="12191990" cy="6858000"/>
          </a:xfrm>
          <a:prstGeom prst="rect">
            <a:avLst/>
          </a:prstGeom>
          <a:noFill/>
          <a:ln>
            <a:noFill/>
          </a:ln>
        </p:spPr>
      </p:pic>
      <p:sp>
        <p:nvSpPr>
          <p:cNvPr id="67" name="Google Shape;67;p14"/>
          <p:cNvSpPr txBox="1"/>
          <p:nvPr>
            <p:ph type="title"/>
          </p:nvPr>
        </p:nvSpPr>
        <p:spPr>
          <a:xfrm>
            <a:off x="1636950" y="2747725"/>
            <a:ext cx="5870100" cy="2641200"/>
          </a:xfrm>
          <a:prstGeom prst="rect">
            <a:avLst/>
          </a:prstGeom>
          <a:noFill/>
          <a:ln>
            <a:noFill/>
          </a:ln>
          <a:effectLst>
            <a:outerShdw blurRad="71438" rotWithShape="0" algn="bl" dist="19050">
              <a:srgbClr val="000000"/>
            </a:outerShdw>
          </a:effectLst>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lt1"/>
              </a:buClr>
              <a:buSzPts val="2800"/>
              <a:buFont typeface="Tahoma"/>
              <a:buNone/>
            </a:pPr>
            <a:r>
              <a:rPr lang="fr-FR" sz="3600">
                <a:latin typeface="Arial"/>
                <a:ea typeface="Arial"/>
                <a:cs typeface="Arial"/>
                <a:sym typeface="Arial"/>
              </a:rPr>
              <a:t>La </a:t>
            </a:r>
            <a:r>
              <a:rPr lang="fr-FR" sz="3600">
                <a:latin typeface="Arial"/>
                <a:ea typeface="Arial"/>
                <a:cs typeface="Arial"/>
                <a:sym typeface="Arial"/>
              </a:rPr>
              <a:t>loi</a:t>
            </a:r>
            <a:r>
              <a:rPr lang="fr-FR" sz="3600">
                <a:latin typeface="Arial"/>
                <a:ea typeface="Arial"/>
                <a:cs typeface="Arial"/>
                <a:sym typeface="Arial"/>
              </a:rPr>
              <a:t> de Moore arrive-t-elle à sa fin ?</a:t>
            </a:r>
            <a:endParaRPr sz="3600">
              <a:latin typeface="Arial"/>
              <a:ea typeface="Arial"/>
              <a:cs typeface="Arial"/>
              <a:sym typeface="Arial"/>
            </a:endParaRPr>
          </a:p>
          <a:p>
            <a:pPr indent="0" lvl="0" marL="0" rtl="0" algn="l">
              <a:lnSpc>
                <a:spcPct val="90000"/>
              </a:lnSpc>
              <a:spcBef>
                <a:spcPts val="0"/>
              </a:spcBef>
              <a:spcAft>
                <a:spcPts val="0"/>
              </a:spcAft>
              <a:buClr>
                <a:schemeClr val="lt1"/>
              </a:buClr>
              <a:buSzPts val="2800"/>
              <a:buFont typeface="Tahoma"/>
              <a:buNone/>
            </a:pPr>
            <a:r>
              <a:t/>
            </a:r>
            <a:endParaRPr sz="2800">
              <a:latin typeface="Arial"/>
              <a:ea typeface="Arial"/>
              <a:cs typeface="Arial"/>
              <a:sym typeface="Arial"/>
            </a:endParaRPr>
          </a:p>
          <a:p>
            <a:pPr indent="0" lvl="0" marL="0" rtl="0" algn="l">
              <a:lnSpc>
                <a:spcPct val="90000"/>
              </a:lnSpc>
              <a:spcBef>
                <a:spcPts val="0"/>
              </a:spcBef>
              <a:spcAft>
                <a:spcPts val="0"/>
              </a:spcAft>
              <a:buClr>
                <a:schemeClr val="lt1"/>
              </a:buClr>
              <a:buSzPts val="2800"/>
              <a:buFont typeface="Tahoma"/>
              <a:buNone/>
            </a:pPr>
            <a:r>
              <a:t/>
            </a:r>
            <a:endParaRPr sz="2800">
              <a:latin typeface="Arial"/>
              <a:ea typeface="Arial"/>
              <a:cs typeface="Arial"/>
              <a:sym typeface="Arial"/>
            </a:endParaRPr>
          </a:p>
          <a:p>
            <a:pPr indent="0" lvl="0" marL="0" rtl="0" algn="l">
              <a:lnSpc>
                <a:spcPct val="90000"/>
              </a:lnSpc>
              <a:spcBef>
                <a:spcPts val="0"/>
              </a:spcBef>
              <a:spcAft>
                <a:spcPts val="0"/>
              </a:spcAft>
              <a:buClr>
                <a:schemeClr val="lt1"/>
              </a:buClr>
              <a:buSzPts val="2800"/>
              <a:buFont typeface="Tahoma"/>
              <a:buNone/>
            </a:pPr>
            <a:r>
              <a:rPr b="0" lang="fr-FR" sz="2800">
                <a:latin typeface="Arial"/>
                <a:ea typeface="Arial"/>
                <a:cs typeface="Arial"/>
                <a:sym typeface="Arial"/>
              </a:rPr>
              <a:t>Maxime Léger</a:t>
            </a:r>
            <a:endParaRPr b="0" sz="2800">
              <a:latin typeface="Arial"/>
              <a:ea typeface="Arial"/>
              <a:cs typeface="Arial"/>
              <a:sym typeface="Arial"/>
            </a:endParaRPr>
          </a:p>
          <a:p>
            <a:pPr indent="0" lvl="0" marL="0" rtl="0" algn="l">
              <a:lnSpc>
                <a:spcPct val="90000"/>
              </a:lnSpc>
              <a:spcBef>
                <a:spcPts val="0"/>
              </a:spcBef>
              <a:spcAft>
                <a:spcPts val="0"/>
              </a:spcAft>
              <a:buClr>
                <a:schemeClr val="lt1"/>
              </a:buClr>
              <a:buSzPts val="2800"/>
              <a:buFont typeface="Tahoma"/>
              <a:buNone/>
            </a:pPr>
            <a:r>
              <a:rPr b="0" lang="fr-FR" sz="2800">
                <a:latin typeface="Arial"/>
                <a:ea typeface="Arial"/>
                <a:cs typeface="Arial"/>
                <a:sym typeface="Arial"/>
              </a:rPr>
              <a:t>08/03/2024</a:t>
            </a:r>
            <a:endParaRPr b="0" sz="28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3"/>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pic>
        <p:nvPicPr>
          <p:cNvPr id="124" name="Google Shape;124;p23"/>
          <p:cNvPicPr preferRelativeResize="0"/>
          <p:nvPr/>
        </p:nvPicPr>
        <p:blipFill>
          <a:blip r:embed="rId4">
            <a:alphaModFix/>
          </a:blip>
          <a:stretch>
            <a:fillRect/>
          </a:stretch>
        </p:blipFill>
        <p:spPr>
          <a:xfrm>
            <a:off x="388100" y="333975"/>
            <a:ext cx="8367805" cy="6190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4"/>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pic>
        <p:nvPicPr>
          <p:cNvPr id="130" name="Google Shape;130;p24"/>
          <p:cNvPicPr preferRelativeResize="0"/>
          <p:nvPr/>
        </p:nvPicPr>
        <p:blipFill>
          <a:blip r:embed="rId4">
            <a:alphaModFix/>
          </a:blip>
          <a:stretch>
            <a:fillRect/>
          </a:stretch>
        </p:blipFill>
        <p:spPr>
          <a:xfrm>
            <a:off x="285450" y="828050"/>
            <a:ext cx="8573076" cy="5201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5"/>
          <p:cNvSpPr txBox="1"/>
          <p:nvPr>
            <p:ph idx="4294967295" type="body"/>
          </p:nvPr>
        </p:nvSpPr>
        <p:spPr>
          <a:xfrm>
            <a:off x="1045350" y="2690250"/>
            <a:ext cx="7053300" cy="1477500"/>
          </a:xfrm>
          <a:prstGeom prst="rect">
            <a:avLst/>
          </a:prstGeom>
          <a:noFill/>
          <a:ln>
            <a:noFill/>
          </a:ln>
          <a:effectLst>
            <a:outerShdw blurRad="71438" rotWithShape="0" algn="bl" dist="9525">
              <a:srgbClr val="000000"/>
            </a:outerShdw>
          </a:effectLst>
        </p:spPr>
        <p:txBody>
          <a:bodyPr anchorCtr="0" anchor="t" bIns="45700" lIns="91425" spcFirstLastPara="1" rIns="91425" wrap="square" tIns="45700">
            <a:spAutoFit/>
          </a:bodyPr>
          <a:lstStyle/>
          <a:p>
            <a:pPr indent="0" lvl="0" marL="0" rtl="0" algn="ctr">
              <a:lnSpc>
                <a:spcPct val="150000"/>
              </a:lnSpc>
              <a:spcBef>
                <a:spcPts val="1000"/>
              </a:spcBef>
              <a:spcAft>
                <a:spcPts val="1200"/>
              </a:spcAft>
              <a:buNone/>
            </a:pPr>
            <a:r>
              <a:rPr b="1" lang="fr-FR" sz="3600">
                <a:solidFill>
                  <a:schemeClr val="lt1"/>
                </a:solidFill>
              </a:rPr>
              <a:t>Évolutions technologiques : 1950~2000</a:t>
            </a:r>
            <a:endParaRPr b="1" sz="3600">
              <a:solidFill>
                <a:schemeClr val="lt1"/>
              </a:solidFill>
            </a:endParaRPr>
          </a:p>
        </p:txBody>
      </p:sp>
      <p:sp>
        <p:nvSpPr>
          <p:cNvPr id="136" name="Google Shape;136;p25"/>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6"/>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142" name="Google Shape;142;p26"/>
          <p:cNvSpPr txBox="1"/>
          <p:nvPr>
            <p:ph idx="4294967295" type="body"/>
          </p:nvPr>
        </p:nvSpPr>
        <p:spPr>
          <a:xfrm>
            <a:off x="381000" y="381000"/>
            <a:ext cx="6245100" cy="62718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b="1" lang="fr-FR" sz="2800">
                <a:solidFill>
                  <a:schemeClr val="lt1"/>
                </a:solidFill>
              </a:rPr>
              <a:t>Les bons technologiques</a:t>
            </a:r>
            <a:endParaRPr sz="1200">
              <a:solidFill>
                <a:schemeClr val="lt1"/>
              </a:solidFill>
            </a:endParaRPr>
          </a:p>
          <a:p>
            <a:pPr indent="-342900" lvl="0" marL="457200" rtl="0" algn="l">
              <a:lnSpc>
                <a:spcPct val="115000"/>
              </a:lnSpc>
              <a:spcBef>
                <a:spcPts val="1200"/>
              </a:spcBef>
              <a:spcAft>
                <a:spcPts val="0"/>
              </a:spcAft>
              <a:buClr>
                <a:schemeClr val="lt1"/>
              </a:buClr>
              <a:buSzPts val="1800"/>
              <a:buChar char="●"/>
            </a:pPr>
            <a:r>
              <a:rPr lang="fr-FR">
                <a:solidFill>
                  <a:schemeClr val="lt1"/>
                </a:solidFill>
              </a:rPr>
              <a:t>1958-1959 Circuits intégré : </a:t>
            </a:r>
            <a:br>
              <a:rPr lang="fr-FR">
                <a:solidFill>
                  <a:schemeClr val="lt1"/>
                </a:solidFill>
              </a:rPr>
            </a:br>
            <a:r>
              <a:rPr lang="fr-FR">
                <a:solidFill>
                  <a:schemeClr val="lt1"/>
                </a:solidFill>
              </a:rPr>
              <a:t>Petit composant électronique composé de plusieurs composants électroniques interconnectés (transistors, résistances, condensateurs), gravés sur un matériau semi-conducteur (silicon) permettant de traiter et de stocker de l’information</a:t>
            </a:r>
            <a:endParaRPr>
              <a:solidFill>
                <a:schemeClr val="lt1"/>
              </a:solidFill>
            </a:endParaRPr>
          </a:p>
          <a:p>
            <a:pPr indent="0" lvl="0" marL="0" rtl="0" algn="l">
              <a:lnSpc>
                <a:spcPct val="115000"/>
              </a:lnSpc>
              <a:spcBef>
                <a:spcPts val="1000"/>
              </a:spcBef>
              <a:spcAft>
                <a:spcPts val="0"/>
              </a:spcAft>
              <a:buNone/>
            </a:pPr>
            <a:r>
              <a:t/>
            </a:r>
            <a:endParaRPr>
              <a:solidFill>
                <a:schemeClr val="lt1"/>
              </a:solidFill>
            </a:endParaRPr>
          </a:p>
          <a:p>
            <a:pPr indent="-342900" lvl="0" marL="457200" rtl="0" algn="l">
              <a:lnSpc>
                <a:spcPct val="115000"/>
              </a:lnSpc>
              <a:spcBef>
                <a:spcPts val="1000"/>
              </a:spcBef>
              <a:spcAft>
                <a:spcPts val="0"/>
              </a:spcAft>
              <a:buClr>
                <a:schemeClr val="lt1"/>
              </a:buClr>
              <a:buSzPts val="1800"/>
              <a:buChar char="●"/>
            </a:pPr>
            <a:r>
              <a:rPr lang="fr-FR">
                <a:solidFill>
                  <a:schemeClr val="lt1"/>
                </a:solidFill>
              </a:rPr>
              <a:t>1963 Complementary metal–oxide–semiconductor (CMOS) : processus de fabrication d’un metal–oxide–semiconductor field-effect transistor (MOSFET) qui utilise les fonctions logiques symétriques de type P et N.</a:t>
            </a:r>
            <a:endParaRPr>
              <a:solidFill>
                <a:schemeClr val="lt1"/>
              </a:solidFill>
            </a:endParaRPr>
          </a:p>
          <a:p>
            <a:pPr indent="-342900" lvl="1" marL="914400" rtl="0" algn="l">
              <a:lnSpc>
                <a:spcPct val="115000"/>
              </a:lnSpc>
              <a:spcBef>
                <a:spcPts val="1000"/>
              </a:spcBef>
              <a:spcAft>
                <a:spcPts val="0"/>
              </a:spcAft>
              <a:buClr>
                <a:schemeClr val="lt1"/>
              </a:buClr>
              <a:buSzPts val="1800"/>
              <a:buChar char="○"/>
            </a:pPr>
            <a:r>
              <a:rPr lang="fr-FR" sz="1800">
                <a:solidFill>
                  <a:schemeClr val="lt1"/>
                </a:solidFill>
              </a:rPr>
              <a:t>Utilisés dans les circuits intégrés</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lang="fr-FR" sz="1800">
                <a:solidFill>
                  <a:schemeClr val="lt1"/>
                </a:solidFill>
              </a:rPr>
              <a:t>Forte résistance au bruit </a:t>
            </a:r>
            <a:endParaRPr sz="1800">
              <a:solidFill>
                <a:schemeClr val="lt1"/>
              </a:solidFill>
            </a:endParaRPr>
          </a:p>
          <a:p>
            <a:pPr indent="-342900" lvl="1" marL="914400" rtl="0" algn="l">
              <a:lnSpc>
                <a:spcPct val="115000"/>
              </a:lnSpc>
              <a:spcBef>
                <a:spcPts val="1000"/>
              </a:spcBef>
              <a:spcAft>
                <a:spcPts val="0"/>
              </a:spcAft>
              <a:buClr>
                <a:schemeClr val="lt1"/>
              </a:buClr>
              <a:buSzPts val="1800"/>
              <a:buChar char="○"/>
            </a:pPr>
            <a:r>
              <a:rPr lang="fr-FR" sz="1800">
                <a:solidFill>
                  <a:schemeClr val="lt1"/>
                </a:solidFill>
              </a:rPr>
              <a:t>Faible consommation électrique statique</a:t>
            </a:r>
            <a:endParaRPr sz="1800">
              <a:solidFill>
                <a:schemeClr val="lt1"/>
              </a:solidFill>
            </a:endParaRPr>
          </a:p>
        </p:txBody>
      </p:sp>
      <p:pic>
        <p:nvPicPr>
          <p:cNvPr id="143" name="Google Shape;143;p26"/>
          <p:cNvPicPr preferRelativeResize="0"/>
          <p:nvPr/>
        </p:nvPicPr>
        <p:blipFill>
          <a:blip r:embed="rId4">
            <a:alphaModFix/>
          </a:blip>
          <a:stretch>
            <a:fillRect/>
          </a:stretch>
        </p:blipFill>
        <p:spPr>
          <a:xfrm>
            <a:off x="6539988" y="923125"/>
            <a:ext cx="2375325" cy="2058625"/>
          </a:xfrm>
          <a:prstGeom prst="rect">
            <a:avLst/>
          </a:prstGeom>
          <a:noFill/>
          <a:ln>
            <a:noFill/>
          </a:ln>
        </p:spPr>
      </p:pic>
      <p:pic>
        <p:nvPicPr>
          <p:cNvPr id="144" name="Google Shape;144;p26"/>
          <p:cNvPicPr preferRelativeResize="0"/>
          <p:nvPr/>
        </p:nvPicPr>
        <p:blipFill>
          <a:blip r:embed="rId5">
            <a:alphaModFix/>
          </a:blip>
          <a:stretch>
            <a:fillRect/>
          </a:stretch>
        </p:blipFill>
        <p:spPr>
          <a:xfrm>
            <a:off x="6835837" y="3785925"/>
            <a:ext cx="1783650" cy="268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7"/>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150" name="Google Shape;150;p27"/>
          <p:cNvSpPr txBox="1"/>
          <p:nvPr>
            <p:ph idx="4294967295" type="body"/>
          </p:nvPr>
        </p:nvSpPr>
        <p:spPr>
          <a:xfrm>
            <a:off x="381000" y="381000"/>
            <a:ext cx="6258000" cy="64488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Les bons technologiques</a:t>
            </a:r>
            <a:endParaRPr b="1" sz="2800">
              <a:solidFill>
                <a:schemeClr val="lt1"/>
              </a:solidFill>
            </a:endParaRPr>
          </a:p>
          <a:p>
            <a:pPr indent="-342900" lvl="0" marL="457200" rtl="0" algn="l">
              <a:lnSpc>
                <a:spcPct val="115000"/>
              </a:lnSpc>
              <a:spcBef>
                <a:spcPts val="1200"/>
              </a:spcBef>
              <a:spcAft>
                <a:spcPts val="0"/>
              </a:spcAft>
              <a:buClr>
                <a:schemeClr val="lt1"/>
              </a:buClr>
              <a:buSzPts val="1800"/>
              <a:buChar char="●"/>
            </a:pPr>
            <a:r>
              <a:rPr lang="fr-FR">
                <a:solidFill>
                  <a:schemeClr val="lt1"/>
                </a:solidFill>
              </a:rPr>
              <a:t>1967</a:t>
            </a:r>
            <a:r>
              <a:rPr lang="fr-FR">
                <a:solidFill>
                  <a:schemeClr val="lt1"/>
                </a:solidFill>
              </a:rPr>
              <a:t> </a:t>
            </a:r>
            <a:r>
              <a:rPr lang="fr-FR">
                <a:solidFill>
                  <a:schemeClr val="lt1"/>
                </a:solidFill>
              </a:rPr>
              <a:t>Dynamic random-access memory (DRAM)</a:t>
            </a:r>
            <a:r>
              <a:rPr lang="fr-FR">
                <a:solidFill>
                  <a:schemeClr val="lt1"/>
                </a:solidFill>
              </a:rPr>
              <a:t> : </a:t>
            </a:r>
            <a:br>
              <a:rPr lang="fr-FR">
                <a:solidFill>
                  <a:schemeClr val="lt1"/>
                </a:solidFill>
              </a:rPr>
            </a:br>
            <a:r>
              <a:rPr lang="fr-FR">
                <a:solidFill>
                  <a:schemeClr val="lt1"/>
                </a:solidFill>
              </a:rPr>
              <a:t>Mémoire qui stocke chaque bit de données dans une cellule, généralement constituée d'un minuscule condensateur et d'un transistor (basé sur MOS)</a:t>
            </a:r>
            <a:endParaRPr>
              <a:solidFill>
                <a:schemeClr val="lt1"/>
              </a:solidFill>
            </a:endParaRPr>
          </a:p>
          <a:p>
            <a:pPr indent="-330200" lvl="1" marL="914400" rtl="0" algn="l">
              <a:lnSpc>
                <a:spcPct val="115000"/>
              </a:lnSpc>
              <a:spcBef>
                <a:spcPts val="1000"/>
              </a:spcBef>
              <a:spcAft>
                <a:spcPts val="0"/>
              </a:spcAft>
              <a:buClr>
                <a:schemeClr val="lt1"/>
              </a:buClr>
              <a:buSzPts val="1600"/>
              <a:buChar char="○"/>
            </a:pPr>
            <a:r>
              <a:rPr lang="fr-FR" sz="1600">
                <a:solidFill>
                  <a:schemeClr val="lt1"/>
                </a:solidFill>
              </a:rPr>
              <a:t>Dynamique : réécrit périodiquement les données dans les condensateurs</a:t>
            </a:r>
            <a:endParaRPr sz="1600">
              <a:solidFill>
                <a:schemeClr val="lt1"/>
              </a:solidFill>
            </a:endParaRPr>
          </a:p>
          <a:p>
            <a:pPr indent="-330200" lvl="1" marL="914400" rtl="0" algn="l">
              <a:lnSpc>
                <a:spcPct val="115000"/>
              </a:lnSpc>
              <a:spcBef>
                <a:spcPts val="1000"/>
              </a:spcBef>
              <a:spcAft>
                <a:spcPts val="0"/>
              </a:spcAft>
              <a:buClr>
                <a:schemeClr val="lt1"/>
              </a:buClr>
              <a:buSzPts val="1600"/>
              <a:buChar char="○"/>
            </a:pPr>
            <a:r>
              <a:rPr lang="fr-FR" sz="1600">
                <a:solidFill>
                  <a:schemeClr val="lt1"/>
                </a:solidFill>
              </a:rPr>
              <a:t>Volatile : perd ses données lorsque l'alimentation est coupée</a:t>
            </a:r>
            <a:endParaRPr sz="1600">
              <a:solidFill>
                <a:schemeClr val="lt1"/>
              </a:solidFill>
            </a:endParaRPr>
          </a:p>
          <a:p>
            <a:pPr indent="0" lvl="0" marL="0" rtl="0" algn="l">
              <a:lnSpc>
                <a:spcPct val="115000"/>
              </a:lnSpc>
              <a:spcBef>
                <a:spcPts val="1000"/>
              </a:spcBef>
              <a:spcAft>
                <a:spcPts val="0"/>
              </a:spcAft>
              <a:buNone/>
            </a:pPr>
            <a:r>
              <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fr-FR">
                <a:solidFill>
                  <a:schemeClr val="lt1"/>
                </a:solidFill>
              </a:rPr>
              <a:t>1980 Résine photosensible amplifiée chimiquement Photolithography à laser excimère à UV profond</a:t>
            </a:r>
            <a:endParaRPr>
              <a:solidFill>
                <a:schemeClr val="lt1"/>
              </a:solidFill>
            </a:endParaRPr>
          </a:p>
          <a:p>
            <a:pPr indent="0" lvl="0" marL="0" rtl="0" algn="l">
              <a:lnSpc>
                <a:spcPct val="115000"/>
              </a:lnSpc>
              <a:spcBef>
                <a:spcPts val="1000"/>
              </a:spcBef>
              <a:spcAft>
                <a:spcPts val="0"/>
              </a:spcAft>
              <a:buNone/>
            </a:pPr>
            <a:r>
              <a:t/>
            </a:r>
            <a:endParaRPr>
              <a:solidFill>
                <a:schemeClr val="lt1"/>
              </a:solidFill>
            </a:endParaRPr>
          </a:p>
          <a:p>
            <a:pPr indent="-342900" lvl="0" marL="457200" rtl="0" algn="l">
              <a:lnSpc>
                <a:spcPct val="115000"/>
              </a:lnSpc>
              <a:spcBef>
                <a:spcPts val="1000"/>
              </a:spcBef>
              <a:spcAft>
                <a:spcPts val="0"/>
              </a:spcAft>
              <a:buClr>
                <a:schemeClr val="lt1"/>
              </a:buClr>
              <a:buSzPts val="1800"/>
              <a:buChar char="●"/>
            </a:pPr>
            <a:r>
              <a:rPr lang="fr-FR">
                <a:solidFill>
                  <a:schemeClr val="lt1"/>
                </a:solidFill>
              </a:rPr>
              <a:t>1990 Innovations sur les interconnexions :</a:t>
            </a:r>
            <a:endParaRPr>
              <a:solidFill>
                <a:schemeClr val="lt1"/>
              </a:solidFill>
            </a:endParaRPr>
          </a:p>
          <a:p>
            <a:pPr indent="-330200" lvl="1" marL="914400" rtl="0" algn="l">
              <a:lnSpc>
                <a:spcPct val="115000"/>
              </a:lnSpc>
              <a:spcBef>
                <a:spcPts val="1000"/>
              </a:spcBef>
              <a:spcAft>
                <a:spcPts val="0"/>
              </a:spcAft>
              <a:buClr>
                <a:schemeClr val="lt1"/>
              </a:buClr>
              <a:buSzPts val="1600"/>
              <a:buChar char="○"/>
            </a:pPr>
            <a:r>
              <a:rPr lang="fr-FR" sz="1600">
                <a:solidFill>
                  <a:schemeClr val="lt1"/>
                </a:solidFill>
              </a:rPr>
              <a:t>Diminution de l’espacement, des résistances électriques</a:t>
            </a:r>
            <a:endParaRPr sz="1600">
              <a:solidFill>
                <a:schemeClr val="lt1"/>
              </a:solidFill>
            </a:endParaRPr>
          </a:p>
          <a:p>
            <a:pPr indent="-330200" lvl="1" marL="914400" rtl="0" algn="l">
              <a:lnSpc>
                <a:spcPct val="115000"/>
              </a:lnSpc>
              <a:spcBef>
                <a:spcPts val="1000"/>
              </a:spcBef>
              <a:spcAft>
                <a:spcPts val="0"/>
              </a:spcAft>
              <a:buClr>
                <a:schemeClr val="lt1"/>
              </a:buClr>
              <a:buSzPts val="1600"/>
              <a:buChar char="○"/>
            </a:pPr>
            <a:r>
              <a:rPr lang="fr-FR" sz="1600">
                <a:solidFill>
                  <a:schemeClr val="lt1"/>
                </a:solidFill>
              </a:rPr>
              <a:t>Augmentation du rendement des wafer</a:t>
            </a:r>
            <a:endParaRPr sz="1600">
              <a:solidFill>
                <a:schemeClr val="lt1"/>
              </a:solidFill>
            </a:endParaRPr>
          </a:p>
        </p:txBody>
      </p:sp>
      <p:pic>
        <p:nvPicPr>
          <p:cNvPr id="151" name="Google Shape;151;p27"/>
          <p:cNvPicPr preferRelativeResize="0"/>
          <p:nvPr/>
        </p:nvPicPr>
        <p:blipFill>
          <a:blip r:embed="rId4">
            <a:alphaModFix/>
          </a:blip>
          <a:stretch>
            <a:fillRect/>
          </a:stretch>
        </p:blipFill>
        <p:spPr>
          <a:xfrm>
            <a:off x="6513513" y="819623"/>
            <a:ext cx="2557676" cy="1240475"/>
          </a:xfrm>
          <a:prstGeom prst="rect">
            <a:avLst/>
          </a:prstGeom>
          <a:noFill/>
          <a:ln>
            <a:noFill/>
          </a:ln>
        </p:spPr>
      </p:pic>
      <p:pic>
        <p:nvPicPr>
          <p:cNvPr id="152" name="Google Shape;152;p27"/>
          <p:cNvPicPr preferRelativeResize="0"/>
          <p:nvPr/>
        </p:nvPicPr>
        <p:blipFill>
          <a:blip r:embed="rId5">
            <a:alphaModFix/>
          </a:blip>
          <a:stretch>
            <a:fillRect/>
          </a:stretch>
        </p:blipFill>
        <p:spPr>
          <a:xfrm>
            <a:off x="6217775" y="3765550"/>
            <a:ext cx="2966300" cy="191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8"/>
          <p:cNvSpPr txBox="1"/>
          <p:nvPr>
            <p:ph idx="4294967295" type="body"/>
          </p:nvPr>
        </p:nvSpPr>
        <p:spPr>
          <a:xfrm>
            <a:off x="1045350" y="3105750"/>
            <a:ext cx="7053300" cy="646500"/>
          </a:xfrm>
          <a:prstGeom prst="rect">
            <a:avLst/>
          </a:prstGeom>
          <a:noFill/>
          <a:ln>
            <a:noFill/>
          </a:ln>
          <a:effectLst>
            <a:outerShdw blurRad="71438" rotWithShape="0" algn="bl" dist="9525">
              <a:srgbClr val="000000"/>
            </a:outerShdw>
          </a:effectLst>
        </p:spPr>
        <p:txBody>
          <a:bodyPr anchorCtr="0" anchor="t" bIns="45700" lIns="91425" spcFirstLastPara="1" rIns="91425" wrap="square" tIns="45700">
            <a:spAutoFit/>
          </a:bodyPr>
          <a:lstStyle/>
          <a:p>
            <a:pPr indent="0" lvl="0" marL="0" rtl="0" algn="ctr">
              <a:lnSpc>
                <a:spcPct val="150000"/>
              </a:lnSpc>
              <a:spcBef>
                <a:spcPts val="1000"/>
              </a:spcBef>
              <a:spcAft>
                <a:spcPts val="1200"/>
              </a:spcAft>
              <a:buNone/>
            </a:pPr>
            <a:r>
              <a:rPr b="1" lang="fr-FR" sz="3600">
                <a:solidFill>
                  <a:schemeClr val="lt1"/>
                </a:solidFill>
              </a:rPr>
              <a:t>Les facteurs d’évolution</a:t>
            </a:r>
            <a:endParaRPr b="1" sz="3600">
              <a:solidFill>
                <a:schemeClr val="lt1"/>
              </a:solidFill>
            </a:endParaRPr>
          </a:p>
        </p:txBody>
      </p:sp>
      <p:sp>
        <p:nvSpPr>
          <p:cNvPr id="158" name="Google Shape;158;p28"/>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9"/>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164" name="Google Shape;164;p29"/>
          <p:cNvSpPr txBox="1"/>
          <p:nvPr>
            <p:ph idx="4294967295" type="body"/>
          </p:nvPr>
        </p:nvSpPr>
        <p:spPr>
          <a:xfrm>
            <a:off x="381000" y="381000"/>
            <a:ext cx="8453100" cy="5232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1200"/>
              </a:spcAft>
              <a:buClr>
                <a:schemeClr val="dk1"/>
              </a:buClr>
              <a:buSzPts val="1100"/>
              <a:buFont typeface="Arial"/>
              <a:buNone/>
            </a:pPr>
            <a:r>
              <a:rPr b="1" lang="fr-FR" sz="2800">
                <a:solidFill>
                  <a:schemeClr val="lt1"/>
                </a:solidFill>
              </a:rPr>
              <a:t>Transistor : MOS</a:t>
            </a:r>
            <a:endParaRPr sz="2000">
              <a:solidFill>
                <a:schemeClr val="lt1"/>
              </a:solidFill>
            </a:endParaRPr>
          </a:p>
        </p:txBody>
      </p:sp>
      <p:pic>
        <p:nvPicPr>
          <p:cNvPr id="165" name="Google Shape;165;p29"/>
          <p:cNvPicPr preferRelativeResize="0"/>
          <p:nvPr/>
        </p:nvPicPr>
        <p:blipFill>
          <a:blip r:embed="rId4">
            <a:alphaModFix/>
          </a:blip>
          <a:stretch>
            <a:fillRect/>
          </a:stretch>
        </p:blipFill>
        <p:spPr>
          <a:xfrm>
            <a:off x="317787" y="1982587"/>
            <a:ext cx="8579526" cy="3502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0"/>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pic>
        <p:nvPicPr>
          <p:cNvPr id="171" name="Google Shape;171;p30"/>
          <p:cNvPicPr preferRelativeResize="0"/>
          <p:nvPr/>
        </p:nvPicPr>
        <p:blipFill>
          <a:blip r:embed="rId4">
            <a:alphaModFix/>
          </a:blip>
          <a:stretch>
            <a:fillRect/>
          </a:stretch>
        </p:blipFill>
        <p:spPr>
          <a:xfrm>
            <a:off x="1271500" y="1825590"/>
            <a:ext cx="6672100" cy="3816425"/>
          </a:xfrm>
          <a:prstGeom prst="rect">
            <a:avLst/>
          </a:prstGeom>
          <a:noFill/>
          <a:ln>
            <a:noFill/>
          </a:ln>
        </p:spPr>
      </p:pic>
      <p:sp>
        <p:nvSpPr>
          <p:cNvPr id="172" name="Google Shape;172;p30"/>
          <p:cNvSpPr txBox="1"/>
          <p:nvPr>
            <p:ph idx="4294967295" type="body"/>
          </p:nvPr>
        </p:nvSpPr>
        <p:spPr>
          <a:xfrm>
            <a:off x="381000" y="381000"/>
            <a:ext cx="8453100" cy="5232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1200"/>
              </a:spcAft>
              <a:buClr>
                <a:schemeClr val="dk1"/>
              </a:buClr>
              <a:buSzPts val="1100"/>
              <a:buFont typeface="Arial"/>
              <a:buNone/>
            </a:pPr>
            <a:r>
              <a:rPr b="1" lang="fr-FR" sz="2800">
                <a:solidFill>
                  <a:schemeClr val="lt1"/>
                </a:solidFill>
              </a:rPr>
              <a:t>Dimensionnement</a:t>
            </a:r>
            <a:endParaRPr sz="2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1"/>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pic>
        <p:nvPicPr>
          <p:cNvPr id="178" name="Google Shape;178;p31"/>
          <p:cNvPicPr preferRelativeResize="0"/>
          <p:nvPr/>
        </p:nvPicPr>
        <p:blipFill>
          <a:blip r:embed="rId4">
            <a:alphaModFix/>
          </a:blip>
          <a:stretch>
            <a:fillRect/>
          </a:stretch>
        </p:blipFill>
        <p:spPr>
          <a:xfrm>
            <a:off x="1339001" y="1670325"/>
            <a:ext cx="6537100" cy="3974550"/>
          </a:xfrm>
          <a:prstGeom prst="rect">
            <a:avLst/>
          </a:prstGeom>
          <a:noFill/>
          <a:ln>
            <a:noFill/>
          </a:ln>
        </p:spPr>
      </p:pic>
      <p:sp>
        <p:nvSpPr>
          <p:cNvPr id="179" name="Google Shape;179;p31"/>
          <p:cNvSpPr txBox="1"/>
          <p:nvPr>
            <p:ph idx="4294967295" type="body"/>
          </p:nvPr>
        </p:nvSpPr>
        <p:spPr>
          <a:xfrm>
            <a:off x="381000" y="381000"/>
            <a:ext cx="8453100" cy="5232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1200"/>
              </a:spcAft>
              <a:buClr>
                <a:schemeClr val="dk1"/>
              </a:buClr>
              <a:buSzPts val="1100"/>
              <a:buFont typeface="Arial"/>
              <a:buNone/>
            </a:pPr>
            <a:r>
              <a:rPr b="1" lang="fr-FR" sz="2800">
                <a:solidFill>
                  <a:schemeClr val="lt1"/>
                </a:solidFill>
              </a:rPr>
              <a:t>Les facteurs de gain de performance</a:t>
            </a:r>
            <a:endParaRPr sz="20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2"/>
          <p:cNvSpPr txBox="1"/>
          <p:nvPr>
            <p:ph idx="4294967295" type="body"/>
          </p:nvPr>
        </p:nvSpPr>
        <p:spPr>
          <a:xfrm>
            <a:off x="1045350" y="2690250"/>
            <a:ext cx="7053300" cy="1477500"/>
          </a:xfrm>
          <a:prstGeom prst="rect">
            <a:avLst/>
          </a:prstGeom>
          <a:noFill/>
          <a:ln>
            <a:noFill/>
          </a:ln>
          <a:effectLst>
            <a:outerShdw blurRad="71438" rotWithShape="0" algn="bl" dist="9525">
              <a:srgbClr val="000000"/>
            </a:outerShdw>
          </a:effectLst>
        </p:spPr>
        <p:txBody>
          <a:bodyPr anchorCtr="0" anchor="t" bIns="45700" lIns="91425" spcFirstLastPara="1" rIns="91425" wrap="square" tIns="45700">
            <a:spAutoFit/>
          </a:bodyPr>
          <a:lstStyle/>
          <a:p>
            <a:pPr indent="0" lvl="0" marL="0" rtl="0" algn="ctr">
              <a:lnSpc>
                <a:spcPct val="150000"/>
              </a:lnSpc>
              <a:spcBef>
                <a:spcPts val="1000"/>
              </a:spcBef>
              <a:spcAft>
                <a:spcPts val="1200"/>
              </a:spcAft>
              <a:buNone/>
            </a:pPr>
            <a:r>
              <a:rPr b="1" lang="fr-FR" sz="3600">
                <a:solidFill>
                  <a:schemeClr val="lt1"/>
                </a:solidFill>
              </a:rPr>
              <a:t>Évolutions technologiques : 2000~2017</a:t>
            </a:r>
            <a:endParaRPr b="1" sz="3600">
              <a:solidFill>
                <a:schemeClr val="lt1"/>
              </a:solidFill>
            </a:endParaRPr>
          </a:p>
        </p:txBody>
      </p:sp>
      <p:sp>
        <p:nvSpPr>
          <p:cNvPr id="185" name="Google Shape;185;p32"/>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5"/>
          <p:cNvSpPr txBox="1"/>
          <p:nvPr>
            <p:ph idx="4294967295" type="body"/>
          </p:nvPr>
        </p:nvSpPr>
        <p:spPr>
          <a:xfrm>
            <a:off x="381000" y="381000"/>
            <a:ext cx="5853600" cy="4792200"/>
          </a:xfrm>
          <a:prstGeom prst="rect">
            <a:avLst/>
          </a:prstGeom>
          <a:noFill/>
          <a:ln>
            <a:noFill/>
          </a:ln>
          <a:effectLst>
            <a:outerShdw blurRad="71438" rotWithShape="0" algn="bl" dist="9525">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b="1" lang="fr-FR" sz="2800">
                <a:solidFill>
                  <a:schemeClr val="lt1"/>
                </a:solidFill>
              </a:rPr>
              <a:t>Sommaire</a:t>
            </a:r>
            <a:endParaRPr>
              <a:solidFill>
                <a:schemeClr val="lt1"/>
              </a:solidFill>
            </a:endParaRPr>
          </a:p>
          <a:p>
            <a:pPr indent="0" lvl="0" marL="0" rtl="0" algn="l">
              <a:lnSpc>
                <a:spcPct val="150000"/>
              </a:lnSpc>
              <a:spcBef>
                <a:spcPts val="1200"/>
              </a:spcBef>
              <a:spcAft>
                <a:spcPts val="0"/>
              </a:spcAft>
              <a:buNone/>
            </a:pPr>
            <a:r>
              <a:t/>
            </a:r>
            <a:endParaRPr b="1" sz="2000">
              <a:solidFill>
                <a:schemeClr val="lt1"/>
              </a:solidFill>
            </a:endParaRPr>
          </a:p>
          <a:p>
            <a:pPr indent="-355600" lvl="0" marL="457200" rtl="0" algn="l">
              <a:lnSpc>
                <a:spcPct val="150000"/>
              </a:lnSpc>
              <a:spcBef>
                <a:spcPts val="1000"/>
              </a:spcBef>
              <a:spcAft>
                <a:spcPts val="0"/>
              </a:spcAft>
              <a:buClr>
                <a:schemeClr val="lt1"/>
              </a:buClr>
              <a:buSzPts val="2000"/>
              <a:buChar char="●"/>
            </a:pPr>
            <a:r>
              <a:rPr b="1" lang="fr-FR" sz="2000">
                <a:solidFill>
                  <a:schemeClr val="lt1"/>
                </a:solidFill>
              </a:rPr>
              <a:t>Introduction</a:t>
            </a:r>
            <a:endParaRPr b="1" i="1" sz="2000">
              <a:solidFill>
                <a:schemeClr val="lt1"/>
              </a:solidFill>
            </a:endParaRPr>
          </a:p>
          <a:p>
            <a:pPr indent="-355600" lvl="0" marL="457200" rtl="0" algn="l">
              <a:lnSpc>
                <a:spcPct val="150000"/>
              </a:lnSpc>
              <a:spcBef>
                <a:spcPts val="1000"/>
              </a:spcBef>
              <a:spcAft>
                <a:spcPts val="0"/>
              </a:spcAft>
              <a:buClr>
                <a:schemeClr val="lt1"/>
              </a:buClr>
              <a:buSzPts val="2000"/>
              <a:buChar char="●"/>
            </a:pPr>
            <a:r>
              <a:rPr b="1" lang="fr-FR" sz="2000">
                <a:solidFill>
                  <a:schemeClr val="lt1"/>
                </a:solidFill>
              </a:rPr>
              <a:t>Évolutions technologiques : 1950~2000</a:t>
            </a:r>
            <a:endParaRPr b="1" sz="2000">
              <a:solidFill>
                <a:schemeClr val="lt1"/>
              </a:solidFill>
            </a:endParaRPr>
          </a:p>
          <a:p>
            <a:pPr indent="-355600" lvl="0" marL="457200" rtl="0" algn="l">
              <a:lnSpc>
                <a:spcPct val="150000"/>
              </a:lnSpc>
              <a:spcBef>
                <a:spcPts val="1000"/>
              </a:spcBef>
              <a:spcAft>
                <a:spcPts val="0"/>
              </a:spcAft>
              <a:buClr>
                <a:schemeClr val="lt1"/>
              </a:buClr>
              <a:buSzPts val="2000"/>
              <a:buChar char="●"/>
            </a:pPr>
            <a:r>
              <a:rPr b="1" lang="fr-FR" sz="2000">
                <a:solidFill>
                  <a:schemeClr val="lt1"/>
                </a:solidFill>
              </a:rPr>
              <a:t>Les facteurs d’évolution</a:t>
            </a:r>
            <a:endParaRPr b="1" i="1" sz="2000">
              <a:solidFill>
                <a:schemeClr val="lt1"/>
              </a:solidFill>
            </a:endParaRPr>
          </a:p>
          <a:p>
            <a:pPr indent="-355600" lvl="0" marL="457200" rtl="0" algn="l">
              <a:lnSpc>
                <a:spcPct val="150000"/>
              </a:lnSpc>
              <a:spcBef>
                <a:spcPts val="1000"/>
              </a:spcBef>
              <a:spcAft>
                <a:spcPts val="0"/>
              </a:spcAft>
              <a:buClr>
                <a:schemeClr val="lt1"/>
              </a:buClr>
              <a:buSzPts val="2000"/>
              <a:buChar char="●"/>
            </a:pPr>
            <a:r>
              <a:rPr b="1" lang="fr-FR" sz="2000">
                <a:solidFill>
                  <a:schemeClr val="lt1"/>
                </a:solidFill>
              </a:rPr>
              <a:t>Évolutions technologiques : 2000~2017</a:t>
            </a:r>
            <a:endParaRPr b="1" sz="2000">
              <a:solidFill>
                <a:schemeClr val="lt1"/>
              </a:solidFill>
            </a:endParaRPr>
          </a:p>
          <a:p>
            <a:pPr indent="-355600" lvl="0" marL="457200" rtl="0" algn="l">
              <a:lnSpc>
                <a:spcPct val="150000"/>
              </a:lnSpc>
              <a:spcBef>
                <a:spcPts val="1200"/>
              </a:spcBef>
              <a:spcAft>
                <a:spcPts val="0"/>
              </a:spcAft>
              <a:buClr>
                <a:schemeClr val="lt1"/>
              </a:buClr>
              <a:buSzPts val="2000"/>
              <a:buChar char="●"/>
            </a:pPr>
            <a:r>
              <a:rPr b="1" lang="fr-FR" sz="2000">
                <a:solidFill>
                  <a:schemeClr val="lt1"/>
                </a:solidFill>
              </a:rPr>
              <a:t>Evolutions futures &amp; Roadmap</a:t>
            </a:r>
            <a:endParaRPr b="1" sz="2000">
              <a:solidFill>
                <a:schemeClr val="lt1"/>
              </a:solidFill>
            </a:endParaRPr>
          </a:p>
          <a:p>
            <a:pPr indent="-355600" lvl="0" marL="457200" rtl="0" algn="l">
              <a:lnSpc>
                <a:spcPct val="150000"/>
              </a:lnSpc>
              <a:spcBef>
                <a:spcPts val="1200"/>
              </a:spcBef>
              <a:spcAft>
                <a:spcPts val="1200"/>
              </a:spcAft>
              <a:buClr>
                <a:schemeClr val="lt1"/>
              </a:buClr>
              <a:buSzPts val="2000"/>
              <a:buChar char="●"/>
            </a:pPr>
            <a:r>
              <a:rPr b="1" lang="fr-FR" sz="2000">
                <a:solidFill>
                  <a:schemeClr val="lt1"/>
                </a:solidFill>
              </a:rPr>
              <a:t>Veille</a:t>
            </a:r>
            <a:endParaRPr b="1" sz="2000">
              <a:solidFill>
                <a:schemeClr val="lt1"/>
              </a:solidFill>
            </a:endParaRPr>
          </a:p>
        </p:txBody>
      </p:sp>
      <p:sp>
        <p:nvSpPr>
          <p:cNvPr id="73" name="Google Shape;73;p15"/>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3"/>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191" name="Google Shape;191;p33"/>
          <p:cNvSpPr txBox="1"/>
          <p:nvPr>
            <p:ph idx="4294967295" type="body"/>
          </p:nvPr>
        </p:nvSpPr>
        <p:spPr>
          <a:xfrm>
            <a:off x="381000" y="381000"/>
            <a:ext cx="8468700" cy="64002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2007 - Diélectrique high-k</a:t>
            </a:r>
            <a:endParaRPr b="1" sz="2800">
              <a:solidFill>
                <a:schemeClr val="lt1"/>
              </a:solidFill>
            </a:endParaRPr>
          </a:p>
          <a:p>
            <a:pPr indent="0" lvl="0" marL="0" rtl="0" algn="l">
              <a:spcBef>
                <a:spcPts val="1200"/>
              </a:spcBef>
              <a:spcAft>
                <a:spcPts val="0"/>
              </a:spcAft>
              <a:buNone/>
            </a:pPr>
            <a:r>
              <a:rPr lang="fr-FR">
                <a:solidFill>
                  <a:schemeClr val="lt1"/>
                </a:solidFill>
              </a:rPr>
              <a:t>SiO2 : utilisé dans les transistors MOSFET en raison de ses propriétés isolantes et de sa facilité de production</a:t>
            </a:r>
            <a:endParaRPr>
              <a:solidFill>
                <a:schemeClr val="lt1"/>
              </a:solidFill>
            </a:endParaRPr>
          </a:p>
          <a:p>
            <a:pPr indent="0" lvl="0" marL="0" rtl="0" algn="l">
              <a:spcBef>
                <a:spcPts val="1000"/>
              </a:spcBef>
              <a:spcAft>
                <a:spcPts val="0"/>
              </a:spcAft>
              <a:buNone/>
            </a:pPr>
            <a:r>
              <a:rPr lang="fr-FR">
                <a:solidFill>
                  <a:schemeClr val="lt1"/>
                </a:solidFill>
              </a:rPr>
              <a:t>Réduction de l'épaisseur =&gt;</a:t>
            </a:r>
            <a:endParaRPr>
              <a:solidFill>
                <a:schemeClr val="lt1"/>
              </a:solidFill>
            </a:endParaRPr>
          </a:p>
          <a:p>
            <a:pPr indent="-342900" lvl="0" marL="457200" rtl="0" algn="l">
              <a:spcBef>
                <a:spcPts val="1000"/>
              </a:spcBef>
              <a:spcAft>
                <a:spcPts val="0"/>
              </a:spcAft>
              <a:buClr>
                <a:schemeClr val="lt1"/>
              </a:buClr>
              <a:buSzPts val="1800"/>
              <a:buChar char="+"/>
            </a:pPr>
            <a:r>
              <a:rPr lang="fr-FR">
                <a:solidFill>
                  <a:schemeClr val="lt1"/>
                </a:solidFill>
              </a:rPr>
              <a:t>Augmentation de la capacité électrique</a:t>
            </a:r>
            <a:endParaRPr>
              <a:solidFill>
                <a:schemeClr val="lt1"/>
              </a:solidFill>
            </a:endParaRPr>
          </a:p>
          <a:p>
            <a:pPr indent="-342900" lvl="0" marL="457200" rtl="0" algn="l">
              <a:spcBef>
                <a:spcPts val="0"/>
              </a:spcBef>
              <a:spcAft>
                <a:spcPts val="0"/>
              </a:spcAft>
              <a:buClr>
                <a:schemeClr val="lt1"/>
              </a:buClr>
              <a:buSzPts val="1800"/>
              <a:buChar char="-"/>
            </a:pPr>
            <a:r>
              <a:rPr lang="fr-FR">
                <a:solidFill>
                  <a:schemeClr val="lt1"/>
                </a:solidFill>
              </a:rPr>
              <a:t>Et des courants de fuite par effet tunnel en dessous de 2nm, augmentant la consommation électrique</a:t>
            </a:r>
            <a:endParaRPr>
              <a:solidFill>
                <a:schemeClr val="lt1"/>
              </a:solidFill>
            </a:endParaRPr>
          </a:p>
          <a:p>
            <a:pPr indent="0" lvl="0" marL="0" rtl="0" algn="l">
              <a:spcBef>
                <a:spcPts val="1000"/>
              </a:spcBef>
              <a:spcAft>
                <a:spcPts val="0"/>
              </a:spcAft>
              <a:buClr>
                <a:schemeClr val="dk1"/>
              </a:buClr>
              <a:buSzPts val="1100"/>
              <a:buFont typeface="Arial"/>
              <a:buNone/>
            </a:pPr>
            <a:r>
              <a:rPr lang="fr-FR">
                <a:solidFill>
                  <a:schemeClr val="lt1"/>
                </a:solidFill>
              </a:rPr>
              <a:t>Solution : utiliser un matériau high-κ avec une constante diélectrique plus élevée</a:t>
            </a:r>
            <a:endParaRPr>
              <a:solidFill>
                <a:schemeClr val="lt1"/>
              </a:solidFill>
            </a:endParaRPr>
          </a:p>
          <a:p>
            <a:pPr indent="0" lvl="0" marL="0" rtl="0" algn="l">
              <a:spcBef>
                <a:spcPts val="1000"/>
              </a:spcBef>
              <a:spcAft>
                <a:spcPts val="0"/>
              </a:spcAft>
              <a:buClr>
                <a:schemeClr val="dk1"/>
              </a:buClr>
              <a:buSzPts val="1100"/>
              <a:buFont typeface="Arial"/>
              <a:buNone/>
            </a:pPr>
            <a:r>
              <a:t/>
            </a:r>
            <a:endParaRPr>
              <a:solidFill>
                <a:schemeClr val="lt1"/>
              </a:solidFill>
            </a:endParaRPr>
          </a:p>
          <a:p>
            <a:pPr indent="0" lvl="0" marL="0" rtl="0" algn="l">
              <a:lnSpc>
                <a:spcPct val="115000"/>
              </a:lnSpc>
              <a:spcBef>
                <a:spcPts val="1000"/>
              </a:spcBef>
              <a:spcAft>
                <a:spcPts val="0"/>
              </a:spcAft>
              <a:buNone/>
            </a:pPr>
            <a:r>
              <a:rPr lang="fr-FR">
                <a:solidFill>
                  <a:schemeClr val="lt1"/>
                </a:solidFill>
              </a:rPr>
              <a:t>Contraintes :</a:t>
            </a:r>
            <a:endParaRPr>
              <a:solidFill>
                <a:schemeClr val="lt1"/>
              </a:solidFill>
            </a:endParaRPr>
          </a:p>
          <a:p>
            <a:pPr indent="-342900" lvl="0" marL="457200" rtl="0" algn="l">
              <a:lnSpc>
                <a:spcPct val="115000"/>
              </a:lnSpc>
              <a:spcBef>
                <a:spcPts val="1000"/>
              </a:spcBef>
              <a:spcAft>
                <a:spcPts val="0"/>
              </a:spcAft>
              <a:buClr>
                <a:schemeClr val="lt1"/>
              </a:buClr>
              <a:buSzPts val="1800"/>
              <a:buChar char="●"/>
            </a:pPr>
            <a:r>
              <a:rPr lang="fr-FR">
                <a:solidFill>
                  <a:schemeClr val="lt1"/>
                </a:solidFill>
              </a:rPr>
              <a:t>S’intégrer dans le processus de fabrication</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fr-FR">
                <a:solidFill>
                  <a:schemeClr val="lt1"/>
                </a:solidFill>
              </a:rPr>
              <a:t>Alignement des bandes avec le silicium (altération des courants de fuite)</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fr-FR">
                <a:solidFill>
                  <a:schemeClr val="lt1"/>
                </a:solidFill>
              </a:rPr>
              <a:t>Morphologie du film</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fr-FR">
                <a:solidFill>
                  <a:schemeClr val="lt1"/>
                </a:solidFill>
              </a:rPr>
              <a:t>Stabilité thermique</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fr-FR">
                <a:solidFill>
                  <a:schemeClr val="lt1"/>
                </a:solidFill>
              </a:rPr>
              <a:t>Maintien d'une haute mobilité des porteurs de charge dans le canal</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fr-FR">
                <a:solidFill>
                  <a:schemeClr val="lt1"/>
                </a:solidFill>
              </a:rPr>
              <a:t>Minimisation des défauts électriques dans le film/interface</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4"/>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197" name="Google Shape;197;p34"/>
          <p:cNvSpPr txBox="1"/>
          <p:nvPr>
            <p:ph idx="4294967295" type="body"/>
          </p:nvPr>
        </p:nvSpPr>
        <p:spPr>
          <a:xfrm>
            <a:off x="381000" y="381000"/>
            <a:ext cx="8468700" cy="22539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2007 - Diélectrique high-k</a:t>
            </a:r>
            <a:endParaRPr b="1" sz="2800">
              <a:solidFill>
                <a:schemeClr val="lt1"/>
              </a:solidFill>
            </a:endParaRPr>
          </a:p>
          <a:p>
            <a:pPr indent="0" lvl="0" marL="0" rtl="0" algn="l">
              <a:lnSpc>
                <a:spcPct val="115000"/>
              </a:lnSpc>
              <a:spcBef>
                <a:spcPts val="1200"/>
              </a:spcBef>
              <a:spcAft>
                <a:spcPts val="0"/>
              </a:spcAft>
              <a:buNone/>
            </a:pPr>
            <a:r>
              <a:rPr lang="fr-FR">
                <a:solidFill>
                  <a:schemeClr val="lt1"/>
                </a:solidFill>
              </a:rPr>
              <a:t>Matériaux de recherche : silicate d'hafnium, le silicate de zirconium, le dioxyde d'hafnium et le dioxyde de zirconium, généralement déposés à l'aide du </a:t>
            </a:r>
            <a:r>
              <a:rPr lang="fr-FR" u="sng">
                <a:solidFill>
                  <a:schemeClr val="lt1"/>
                </a:solidFill>
              </a:rPr>
              <a:t>dépôt en couches atomiques</a:t>
            </a:r>
            <a:endParaRPr u="sng">
              <a:solidFill>
                <a:schemeClr val="lt1"/>
              </a:solidFill>
            </a:endParaRPr>
          </a:p>
          <a:p>
            <a:pPr indent="0" lvl="0" marL="0" rtl="0" algn="l">
              <a:lnSpc>
                <a:spcPct val="115000"/>
              </a:lnSpc>
              <a:spcBef>
                <a:spcPts val="1000"/>
              </a:spcBef>
              <a:spcAft>
                <a:spcPts val="0"/>
              </a:spcAft>
              <a:buNone/>
            </a:pPr>
            <a:r>
              <a:t/>
            </a:r>
            <a:endParaRPr>
              <a:solidFill>
                <a:schemeClr val="lt1"/>
              </a:solidFill>
            </a:endParaRPr>
          </a:p>
        </p:txBody>
      </p:sp>
      <p:pic>
        <p:nvPicPr>
          <p:cNvPr id="198" name="Google Shape;198;p34"/>
          <p:cNvPicPr preferRelativeResize="0"/>
          <p:nvPr/>
        </p:nvPicPr>
        <p:blipFill>
          <a:blip r:embed="rId4">
            <a:alphaModFix/>
          </a:blip>
          <a:stretch>
            <a:fillRect/>
          </a:stretch>
        </p:blipFill>
        <p:spPr>
          <a:xfrm>
            <a:off x="1432500" y="2740325"/>
            <a:ext cx="6003107" cy="35190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35"/>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204" name="Google Shape;204;p35"/>
          <p:cNvSpPr txBox="1"/>
          <p:nvPr>
            <p:ph idx="4294967295" type="body"/>
          </p:nvPr>
        </p:nvSpPr>
        <p:spPr>
          <a:xfrm>
            <a:off x="381000" y="381000"/>
            <a:ext cx="6072900" cy="11697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2011 - FinFET</a:t>
            </a:r>
            <a:endParaRPr b="1" sz="2800">
              <a:solidFill>
                <a:schemeClr val="lt1"/>
              </a:solidFill>
            </a:endParaRPr>
          </a:p>
          <a:p>
            <a:pPr indent="0" lvl="0" marL="0" rtl="0" algn="l">
              <a:lnSpc>
                <a:spcPct val="115000"/>
              </a:lnSpc>
              <a:spcBef>
                <a:spcPts val="1200"/>
              </a:spcBef>
              <a:spcAft>
                <a:spcPts val="0"/>
              </a:spcAft>
              <a:buNone/>
            </a:pPr>
            <a:r>
              <a:rPr lang="fr-FR">
                <a:solidFill>
                  <a:schemeClr val="lt1"/>
                </a:solidFill>
              </a:rPr>
              <a:t>Fin Field-Effect Transistor</a:t>
            </a:r>
            <a:endParaRPr>
              <a:solidFill>
                <a:schemeClr val="lt1"/>
              </a:solidFill>
            </a:endParaRPr>
          </a:p>
        </p:txBody>
      </p:sp>
      <p:pic>
        <p:nvPicPr>
          <p:cNvPr id="205" name="Google Shape;205;p35"/>
          <p:cNvPicPr preferRelativeResize="0"/>
          <p:nvPr/>
        </p:nvPicPr>
        <p:blipFill>
          <a:blip r:embed="rId4">
            <a:alphaModFix/>
          </a:blip>
          <a:stretch>
            <a:fillRect/>
          </a:stretch>
        </p:blipFill>
        <p:spPr>
          <a:xfrm>
            <a:off x="1352550" y="3518850"/>
            <a:ext cx="6438901" cy="3222975"/>
          </a:xfrm>
          <a:prstGeom prst="rect">
            <a:avLst/>
          </a:prstGeom>
          <a:noFill/>
          <a:ln>
            <a:noFill/>
          </a:ln>
        </p:spPr>
      </p:pic>
      <p:pic>
        <p:nvPicPr>
          <p:cNvPr id="206" name="Google Shape;206;p35"/>
          <p:cNvPicPr preferRelativeResize="0"/>
          <p:nvPr/>
        </p:nvPicPr>
        <p:blipFill>
          <a:blip r:embed="rId5">
            <a:alphaModFix/>
          </a:blip>
          <a:stretch>
            <a:fillRect/>
          </a:stretch>
        </p:blipFill>
        <p:spPr>
          <a:xfrm>
            <a:off x="4331149" y="285750"/>
            <a:ext cx="4061025" cy="30457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6"/>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212" name="Google Shape;212;p36"/>
          <p:cNvSpPr txBox="1"/>
          <p:nvPr>
            <p:ph idx="4294967295" type="body"/>
          </p:nvPr>
        </p:nvSpPr>
        <p:spPr>
          <a:xfrm>
            <a:off x="381000" y="381000"/>
            <a:ext cx="8468700" cy="57630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2017 </a:t>
            </a:r>
            <a:r>
              <a:rPr b="1" lang="fr-FR" sz="2800">
                <a:solidFill>
                  <a:schemeClr val="lt1"/>
                </a:solidFill>
              </a:rPr>
              <a:t>- </a:t>
            </a:r>
            <a:r>
              <a:rPr b="1" lang="fr-FR" sz="2800">
                <a:solidFill>
                  <a:schemeClr val="lt1"/>
                </a:solidFill>
              </a:rPr>
              <a:t>Extreme ultraviolet lithography</a:t>
            </a:r>
            <a:endParaRPr b="1" sz="2800">
              <a:solidFill>
                <a:schemeClr val="lt1"/>
              </a:solidFill>
            </a:endParaRPr>
          </a:p>
          <a:p>
            <a:pPr indent="0" lvl="0" marL="0" rtl="0" algn="l">
              <a:spcBef>
                <a:spcPts val="1200"/>
              </a:spcBef>
              <a:spcAft>
                <a:spcPts val="0"/>
              </a:spcAft>
              <a:buNone/>
            </a:pPr>
            <a:r>
              <a:rPr lang="fr-FR">
                <a:solidFill>
                  <a:schemeClr val="lt1"/>
                </a:solidFill>
              </a:rPr>
              <a:t>Lithographie extrême ultraviolet (EUV) : </a:t>
            </a:r>
            <a:endParaRPr>
              <a:solidFill>
                <a:schemeClr val="lt1"/>
              </a:solidFill>
            </a:endParaRPr>
          </a:p>
          <a:p>
            <a:pPr indent="0" lvl="0" marL="0" rtl="0" algn="l">
              <a:spcBef>
                <a:spcPts val="1000"/>
              </a:spcBef>
              <a:spcAft>
                <a:spcPts val="0"/>
              </a:spcAft>
              <a:buNone/>
            </a:pPr>
            <a:r>
              <a:rPr lang="fr-FR">
                <a:solidFill>
                  <a:schemeClr val="lt1"/>
                </a:solidFill>
              </a:rPr>
              <a:t>Procédé de photolithographie utilisant des radiations de longueur d'onde de 10 à 15 nanomètres qui utilise des miroirs de précision pour atteindre une résolution élevée.</a:t>
            </a:r>
            <a:endParaRPr>
              <a:solidFill>
                <a:schemeClr val="lt1"/>
              </a:solidFill>
            </a:endParaRPr>
          </a:p>
          <a:p>
            <a:pPr indent="0" lvl="0" marL="0" rtl="0" algn="l">
              <a:spcBef>
                <a:spcPts val="1000"/>
              </a:spcBef>
              <a:spcAft>
                <a:spcPts val="0"/>
              </a:spcAft>
              <a:buNone/>
            </a:pPr>
            <a:r>
              <a:t/>
            </a:r>
            <a:endParaRPr>
              <a:solidFill>
                <a:schemeClr val="lt1"/>
              </a:solidFill>
            </a:endParaRPr>
          </a:p>
          <a:p>
            <a:pPr indent="0" lvl="0" marL="0" rtl="0" algn="l">
              <a:spcBef>
                <a:spcPts val="1000"/>
              </a:spcBef>
              <a:spcAft>
                <a:spcPts val="0"/>
              </a:spcAft>
              <a:buNone/>
            </a:pPr>
            <a:r>
              <a:rPr lang="fr-FR">
                <a:solidFill>
                  <a:schemeClr val="lt1"/>
                </a:solidFill>
              </a:rPr>
              <a:t>Depuis </a:t>
            </a:r>
            <a:r>
              <a:rPr b="1" lang="fr-FR">
                <a:solidFill>
                  <a:schemeClr val="lt1"/>
                </a:solidFill>
              </a:rPr>
              <a:t>2023</a:t>
            </a:r>
            <a:r>
              <a:rPr lang="fr-FR">
                <a:solidFill>
                  <a:schemeClr val="lt1"/>
                </a:solidFill>
              </a:rPr>
              <a:t>, </a:t>
            </a:r>
            <a:r>
              <a:rPr lang="fr-FR" u="sng">
                <a:solidFill>
                  <a:schemeClr val="lt1"/>
                </a:solidFill>
              </a:rPr>
              <a:t>ASML Holding</a:t>
            </a:r>
            <a:r>
              <a:rPr lang="fr-FR">
                <a:solidFill>
                  <a:schemeClr val="lt1"/>
                </a:solidFill>
              </a:rPr>
              <a:t> est la seule entreprise à produire et vendre des systèmes EUV pour la production de puces, ciblant les nœuds de processus de 5nm et 3 nm</a:t>
            </a:r>
            <a:endParaRPr>
              <a:solidFill>
                <a:schemeClr val="lt1"/>
              </a:solidFill>
            </a:endParaRPr>
          </a:p>
          <a:p>
            <a:pPr indent="0" lvl="0" marL="0" rtl="0" algn="l">
              <a:spcBef>
                <a:spcPts val="1000"/>
              </a:spcBef>
              <a:spcAft>
                <a:spcPts val="0"/>
              </a:spcAft>
              <a:buNone/>
            </a:pPr>
            <a:r>
              <a:t/>
            </a:r>
            <a:endParaRPr>
              <a:solidFill>
                <a:schemeClr val="lt1"/>
              </a:solidFill>
            </a:endParaRPr>
          </a:p>
          <a:p>
            <a:pPr indent="0" lvl="0" marL="0" rtl="0" algn="l">
              <a:spcBef>
                <a:spcPts val="1000"/>
              </a:spcBef>
              <a:spcAft>
                <a:spcPts val="0"/>
              </a:spcAft>
              <a:buNone/>
            </a:pPr>
            <a:r>
              <a:rPr lang="fr-FR">
                <a:solidFill>
                  <a:schemeClr val="lt1"/>
                </a:solidFill>
              </a:rPr>
              <a:t>En appliquant les techniques de </a:t>
            </a:r>
            <a:r>
              <a:rPr lang="fr-FR" u="sng">
                <a:solidFill>
                  <a:schemeClr val="lt1"/>
                </a:solidFill>
              </a:rPr>
              <a:t>double exposition</a:t>
            </a:r>
            <a:r>
              <a:rPr lang="fr-FR">
                <a:solidFill>
                  <a:schemeClr val="lt1"/>
                </a:solidFill>
              </a:rPr>
              <a:t> et/ou en utilisant des outils d'exposition avec un NA de 0,5 voire plus élevé, la prochaine décennie de réduction des dimensions est complètement maîtrisée.</a:t>
            </a:r>
            <a:endParaRPr u="sng">
              <a:solidFill>
                <a:schemeClr val="lt1"/>
              </a:solidFill>
            </a:endParaRPr>
          </a:p>
          <a:p>
            <a:pPr indent="0" lvl="0" marL="0" rtl="0" algn="l">
              <a:lnSpc>
                <a:spcPct val="115000"/>
              </a:lnSpc>
              <a:spcBef>
                <a:spcPts val="1000"/>
              </a:spcBef>
              <a:spcAft>
                <a:spcPts val="0"/>
              </a:spcAft>
              <a:buNone/>
            </a:pPr>
            <a:r>
              <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7"/>
          <p:cNvSpPr txBox="1"/>
          <p:nvPr>
            <p:ph idx="4294967295" type="body"/>
          </p:nvPr>
        </p:nvSpPr>
        <p:spPr>
          <a:xfrm>
            <a:off x="1870500" y="2690250"/>
            <a:ext cx="5403000" cy="1477500"/>
          </a:xfrm>
          <a:prstGeom prst="rect">
            <a:avLst/>
          </a:prstGeom>
          <a:noFill/>
          <a:ln>
            <a:noFill/>
          </a:ln>
          <a:effectLst>
            <a:outerShdw blurRad="71438" rotWithShape="0" algn="bl" dist="9525">
              <a:srgbClr val="000000"/>
            </a:outerShdw>
          </a:effectLst>
        </p:spPr>
        <p:txBody>
          <a:bodyPr anchorCtr="0" anchor="t" bIns="45700" lIns="91425" spcFirstLastPara="1" rIns="91425" wrap="square" tIns="45700">
            <a:spAutoFit/>
          </a:bodyPr>
          <a:lstStyle/>
          <a:p>
            <a:pPr indent="0" lvl="0" marL="0" rtl="0" algn="ctr">
              <a:lnSpc>
                <a:spcPct val="150000"/>
              </a:lnSpc>
              <a:spcBef>
                <a:spcPts val="1000"/>
              </a:spcBef>
              <a:spcAft>
                <a:spcPts val="1200"/>
              </a:spcAft>
              <a:buNone/>
            </a:pPr>
            <a:r>
              <a:rPr b="1" lang="fr-FR" sz="3600">
                <a:solidFill>
                  <a:schemeClr val="lt1"/>
                </a:solidFill>
              </a:rPr>
              <a:t>Évolutions technologiques futures</a:t>
            </a:r>
            <a:endParaRPr b="1" sz="3600">
              <a:solidFill>
                <a:schemeClr val="lt1"/>
              </a:solidFill>
            </a:endParaRPr>
          </a:p>
        </p:txBody>
      </p:sp>
      <p:sp>
        <p:nvSpPr>
          <p:cNvPr id="218" name="Google Shape;218;p37"/>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38"/>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224" name="Google Shape;224;p38"/>
          <p:cNvSpPr txBox="1"/>
          <p:nvPr>
            <p:ph idx="4294967295" type="body"/>
          </p:nvPr>
        </p:nvSpPr>
        <p:spPr>
          <a:xfrm>
            <a:off x="381000" y="381000"/>
            <a:ext cx="8265000" cy="65226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IRDS</a:t>
            </a:r>
            <a:endParaRPr b="1" sz="2800">
              <a:solidFill>
                <a:schemeClr val="lt1"/>
              </a:solidFill>
            </a:endParaRPr>
          </a:p>
          <a:p>
            <a:pPr indent="0" lvl="0" marL="0" rtl="0" algn="l">
              <a:lnSpc>
                <a:spcPct val="150000"/>
              </a:lnSpc>
              <a:spcBef>
                <a:spcPts val="1200"/>
              </a:spcBef>
              <a:spcAft>
                <a:spcPts val="0"/>
              </a:spcAft>
              <a:buNone/>
            </a:pPr>
            <a:r>
              <a:rPr b="1" lang="fr-FR">
                <a:solidFill>
                  <a:schemeClr val="lt1"/>
                </a:solidFill>
              </a:rPr>
              <a:t>International Roadmap for Devices and Systems</a:t>
            </a:r>
            <a:endParaRPr b="1">
              <a:solidFill>
                <a:schemeClr val="lt1"/>
              </a:solidFill>
            </a:endParaRPr>
          </a:p>
          <a:p>
            <a:pPr indent="0" lvl="0" marL="0" rtl="0" algn="l">
              <a:spcBef>
                <a:spcPts val="1200"/>
              </a:spcBef>
              <a:spcAft>
                <a:spcPts val="0"/>
              </a:spcAft>
              <a:buNone/>
            </a:pPr>
            <a:r>
              <a:rPr lang="fr-FR">
                <a:solidFill>
                  <a:schemeClr val="lt1"/>
                </a:solidFill>
              </a:rPr>
              <a:t>Ensemble de prédictions afin de simplifier la coordination académique, de fabrication, d'approvisionnement et de recherche concernant le développement de dispositifs et systèmes électroniques</a:t>
            </a:r>
            <a:endParaRPr>
              <a:solidFill>
                <a:schemeClr val="lt1"/>
              </a:solidFill>
            </a:endParaRPr>
          </a:p>
          <a:p>
            <a:pPr indent="-342900" lvl="0" marL="457200" rtl="0" algn="l">
              <a:spcBef>
                <a:spcPts val="1000"/>
              </a:spcBef>
              <a:spcAft>
                <a:spcPts val="0"/>
              </a:spcAft>
              <a:buClr>
                <a:schemeClr val="lt1"/>
              </a:buClr>
              <a:buSzPts val="1800"/>
              <a:buChar char="●"/>
            </a:pPr>
            <a:r>
              <a:rPr lang="fr-FR">
                <a:solidFill>
                  <a:schemeClr val="lt1"/>
                </a:solidFill>
              </a:rPr>
              <a:t>Identifier les tendances clés liées aux systèmes en générant une feuille de route sur une période de 15 ans.</a:t>
            </a:r>
            <a:endParaRPr>
              <a:solidFill>
                <a:schemeClr val="lt1"/>
              </a:solidFill>
            </a:endParaRPr>
          </a:p>
          <a:p>
            <a:pPr indent="-342900" lvl="0" marL="457200" rtl="0" algn="l">
              <a:spcBef>
                <a:spcPts val="1000"/>
              </a:spcBef>
              <a:spcAft>
                <a:spcPts val="0"/>
              </a:spcAft>
              <a:buClr>
                <a:schemeClr val="lt1"/>
              </a:buClr>
              <a:buSzPts val="1800"/>
              <a:buChar char="●"/>
            </a:pPr>
            <a:r>
              <a:rPr lang="fr-FR">
                <a:solidFill>
                  <a:schemeClr val="lt1"/>
                </a:solidFill>
              </a:rPr>
              <a:t>Déterminer les besoins, défis, solutions potentielles et opportunités d'innovation des dispositifs et systèmes génériques.</a:t>
            </a:r>
            <a:endParaRPr>
              <a:solidFill>
                <a:schemeClr val="lt1"/>
              </a:solidFill>
            </a:endParaRPr>
          </a:p>
          <a:p>
            <a:pPr indent="-342900" lvl="0" marL="457200" rtl="0" algn="l">
              <a:spcBef>
                <a:spcPts val="1000"/>
              </a:spcBef>
              <a:spcAft>
                <a:spcPts val="0"/>
              </a:spcAft>
              <a:buClr>
                <a:schemeClr val="lt1"/>
              </a:buClr>
              <a:buSzPts val="1800"/>
              <a:buChar char="●"/>
            </a:pPr>
            <a:r>
              <a:rPr lang="fr-FR">
                <a:solidFill>
                  <a:schemeClr val="lt1"/>
                </a:solidFill>
              </a:rPr>
              <a:t>Encourager les activités connexes dans le monde entier grâce à des événements collaboratifs, tels que des conférences IEEE et des ateliers sur la feuille de route.</a:t>
            </a:r>
            <a:endParaRPr>
              <a:solidFill>
                <a:schemeClr val="lt1"/>
              </a:solidFill>
            </a:endParaRPr>
          </a:p>
          <a:p>
            <a:pPr indent="0" lvl="0" marL="0" rtl="0" algn="l">
              <a:spcBef>
                <a:spcPts val="1000"/>
              </a:spcBef>
              <a:spcAft>
                <a:spcPts val="0"/>
              </a:spcAft>
              <a:buNone/>
            </a:pPr>
            <a:r>
              <a:rPr lang="fr-FR">
                <a:solidFill>
                  <a:schemeClr val="lt1"/>
                </a:solidFill>
              </a:rPr>
              <a:t>Offre une prévision des caractéristiques technologiques et des systèmes, des technologies nécessaires et des capacités des industries de la microélectronique et des systèmes.</a:t>
            </a:r>
            <a:endParaRPr>
              <a:solidFill>
                <a:schemeClr val="lt1"/>
              </a:solidFill>
            </a:endParaRPr>
          </a:p>
          <a:p>
            <a:pPr indent="0" lvl="0" marL="0" rtl="0" algn="l">
              <a:spcBef>
                <a:spcPts val="1000"/>
              </a:spcBef>
              <a:spcAft>
                <a:spcPts val="0"/>
              </a:spcAft>
              <a:buNone/>
            </a:pPr>
            <a:r>
              <a:rPr b="1" lang="fr-FR">
                <a:solidFill>
                  <a:schemeClr val="lt1"/>
                </a:solidFill>
              </a:rPr>
              <a:t>La recherche a ~10 ans d’avance sur l’industrie</a:t>
            </a:r>
            <a:endParaRPr b="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9"/>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pic>
        <p:nvPicPr>
          <p:cNvPr id="230" name="Google Shape;230;p39"/>
          <p:cNvPicPr preferRelativeResize="0"/>
          <p:nvPr/>
        </p:nvPicPr>
        <p:blipFill>
          <a:blip r:embed="rId4">
            <a:alphaModFix/>
          </a:blip>
          <a:stretch>
            <a:fillRect/>
          </a:stretch>
        </p:blipFill>
        <p:spPr>
          <a:xfrm>
            <a:off x="0" y="2373990"/>
            <a:ext cx="9143998" cy="2663059"/>
          </a:xfrm>
          <a:prstGeom prst="rect">
            <a:avLst/>
          </a:prstGeom>
          <a:noFill/>
          <a:ln>
            <a:noFill/>
          </a:ln>
        </p:spPr>
      </p:pic>
      <p:sp>
        <p:nvSpPr>
          <p:cNvPr id="231" name="Google Shape;231;p39"/>
          <p:cNvSpPr txBox="1"/>
          <p:nvPr>
            <p:ph idx="4294967295" type="body"/>
          </p:nvPr>
        </p:nvSpPr>
        <p:spPr>
          <a:xfrm>
            <a:off x="381000" y="381000"/>
            <a:ext cx="8468700" cy="11697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Feature scaling</a:t>
            </a:r>
            <a:endParaRPr b="1" sz="2800">
              <a:solidFill>
                <a:schemeClr val="lt1"/>
              </a:solidFill>
            </a:endParaRPr>
          </a:p>
          <a:p>
            <a:pPr indent="0" lvl="0" marL="0" rtl="0" algn="l">
              <a:spcBef>
                <a:spcPts val="1200"/>
              </a:spcBef>
              <a:spcAft>
                <a:spcPts val="0"/>
              </a:spcAft>
              <a:buNone/>
            </a:pPr>
            <a:r>
              <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0"/>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237" name="Google Shape;237;p40"/>
          <p:cNvSpPr txBox="1"/>
          <p:nvPr>
            <p:ph idx="4294967295" type="body"/>
          </p:nvPr>
        </p:nvSpPr>
        <p:spPr>
          <a:xfrm>
            <a:off x="381000" y="381000"/>
            <a:ext cx="8468700" cy="11697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Feature scaling</a:t>
            </a:r>
            <a:endParaRPr b="1" sz="2800">
              <a:solidFill>
                <a:schemeClr val="lt1"/>
              </a:solidFill>
            </a:endParaRPr>
          </a:p>
          <a:p>
            <a:pPr indent="0" lvl="0" marL="0" rtl="0" algn="l">
              <a:spcBef>
                <a:spcPts val="1200"/>
              </a:spcBef>
              <a:spcAft>
                <a:spcPts val="0"/>
              </a:spcAft>
              <a:buNone/>
            </a:pPr>
            <a:r>
              <a:t/>
            </a:r>
            <a:endParaRPr>
              <a:solidFill>
                <a:schemeClr val="lt1"/>
              </a:solidFill>
            </a:endParaRPr>
          </a:p>
        </p:txBody>
      </p:sp>
      <p:pic>
        <p:nvPicPr>
          <p:cNvPr id="238" name="Google Shape;238;p40"/>
          <p:cNvPicPr preferRelativeResize="0"/>
          <p:nvPr/>
        </p:nvPicPr>
        <p:blipFill>
          <a:blip r:embed="rId4">
            <a:alphaModFix/>
          </a:blip>
          <a:stretch>
            <a:fillRect/>
          </a:stretch>
        </p:blipFill>
        <p:spPr>
          <a:xfrm>
            <a:off x="3321050" y="379075"/>
            <a:ext cx="5607452" cy="3464626"/>
          </a:xfrm>
          <a:prstGeom prst="rect">
            <a:avLst/>
          </a:prstGeom>
          <a:noFill/>
          <a:ln>
            <a:noFill/>
          </a:ln>
        </p:spPr>
      </p:pic>
      <p:pic>
        <p:nvPicPr>
          <p:cNvPr id="239" name="Google Shape;239;p40"/>
          <p:cNvPicPr preferRelativeResize="0"/>
          <p:nvPr/>
        </p:nvPicPr>
        <p:blipFill>
          <a:blip r:embed="rId5">
            <a:alphaModFix/>
          </a:blip>
          <a:stretch>
            <a:fillRect/>
          </a:stretch>
        </p:blipFill>
        <p:spPr>
          <a:xfrm>
            <a:off x="1204706" y="4159425"/>
            <a:ext cx="6734594" cy="2411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41"/>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245" name="Google Shape;245;p41"/>
          <p:cNvSpPr txBox="1"/>
          <p:nvPr>
            <p:ph idx="4294967295" type="body"/>
          </p:nvPr>
        </p:nvSpPr>
        <p:spPr>
          <a:xfrm>
            <a:off x="381000" y="381000"/>
            <a:ext cx="8468700" cy="14883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Stack de mémoire verticale</a:t>
            </a:r>
            <a:endParaRPr b="1" sz="2800">
              <a:solidFill>
                <a:schemeClr val="lt1"/>
              </a:solidFill>
            </a:endParaRPr>
          </a:p>
          <a:p>
            <a:pPr indent="0" lvl="0" marL="0" rtl="0" algn="l">
              <a:spcBef>
                <a:spcPts val="1200"/>
              </a:spcBef>
              <a:spcAft>
                <a:spcPts val="0"/>
              </a:spcAft>
              <a:buNone/>
            </a:pPr>
            <a:r>
              <a:rPr lang="fr-FR">
                <a:solidFill>
                  <a:schemeClr val="lt1"/>
                </a:solidFill>
              </a:rPr>
              <a:t>Réduction de la longueur des interconnexions lorsque la mémoire est stockée au dessus de l’unité de calcul</a:t>
            </a:r>
            <a:endParaRPr>
              <a:solidFill>
                <a:schemeClr val="lt1"/>
              </a:solidFill>
            </a:endParaRPr>
          </a:p>
        </p:txBody>
      </p:sp>
      <p:pic>
        <p:nvPicPr>
          <p:cNvPr id="246" name="Google Shape;246;p41"/>
          <p:cNvPicPr preferRelativeResize="0"/>
          <p:nvPr/>
        </p:nvPicPr>
        <p:blipFill>
          <a:blip r:embed="rId4">
            <a:alphaModFix/>
          </a:blip>
          <a:stretch>
            <a:fillRect/>
          </a:stretch>
        </p:blipFill>
        <p:spPr>
          <a:xfrm>
            <a:off x="1073513" y="2982350"/>
            <a:ext cx="7083675" cy="27889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42"/>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252" name="Google Shape;252;p42"/>
          <p:cNvSpPr txBox="1"/>
          <p:nvPr>
            <p:ph idx="4294967295" type="body"/>
          </p:nvPr>
        </p:nvSpPr>
        <p:spPr>
          <a:xfrm>
            <a:off x="381000" y="381000"/>
            <a:ext cx="8468700" cy="14883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Scaling</a:t>
            </a:r>
            <a:endParaRPr b="1" sz="2800">
              <a:solidFill>
                <a:schemeClr val="lt1"/>
              </a:solidFill>
            </a:endParaRPr>
          </a:p>
          <a:p>
            <a:pPr indent="0" lvl="0" marL="0" rtl="0" algn="l">
              <a:spcBef>
                <a:spcPts val="1200"/>
              </a:spcBef>
              <a:spcAft>
                <a:spcPts val="0"/>
              </a:spcAft>
              <a:buNone/>
            </a:pPr>
            <a:r>
              <a:rPr lang="fr-FR">
                <a:solidFill>
                  <a:schemeClr val="lt1"/>
                </a:solidFill>
              </a:rPr>
              <a:t>Réduction de la hauteur et de la largeur des cellules standard grâce à la dépopulation des ailettes et à l'empilement.</a:t>
            </a:r>
            <a:endParaRPr>
              <a:solidFill>
                <a:schemeClr val="lt1"/>
              </a:solidFill>
            </a:endParaRPr>
          </a:p>
        </p:txBody>
      </p:sp>
      <p:pic>
        <p:nvPicPr>
          <p:cNvPr id="253" name="Google Shape;253;p42"/>
          <p:cNvPicPr preferRelativeResize="0"/>
          <p:nvPr/>
        </p:nvPicPr>
        <p:blipFill>
          <a:blip r:embed="rId4">
            <a:alphaModFix/>
          </a:blip>
          <a:stretch>
            <a:fillRect/>
          </a:stretch>
        </p:blipFill>
        <p:spPr>
          <a:xfrm>
            <a:off x="388968" y="2718624"/>
            <a:ext cx="8366056" cy="3079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6"/>
          <p:cNvSpPr txBox="1"/>
          <p:nvPr>
            <p:ph idx="4294967295" type="body"/>
          </p:nvPr>
        </p:nvSpPr>
        <p:spPr>
          <a:xfrm>
            <a:off x="1649400" y="3105750"/>
            <a:ext cx="5845200" cy="646500"/>
          </a:xfrm>
          <a:prstGeom prst="rect">
            <a:avLst/>
          </a:prstGeom>
          <a:noFill/>
          <a:ln>
            <a:noFill/>
          </a:ln>
          <a:effectLst>
            <a:outerShdw blurRad="71438" rotWithShape="0" algn="bl" dist="9525">
              <a:srgbClr val="000000"/>
            </a:outerShdw>
          </a:effectLst>
        </p:spPr>
        <p:txBody>
          <a:bodyPr anchorCtr="0" anchor="t" bIns="45700" lIns="91425" spcFirstLastPara="1" rIns="91425" wrap="square" tIns="45700">
            <a:spAutoFit/>
          </a:bodyPr>
          <a:lstStyle/>
          <a:p>
            <a:pPr indent="0" lvl="0" marL="0" rtl="0" algn="ctr">
              <a:lnSpc>
                <a:spcPct val="150000"/>
              </a:lnSpc>
              <a:spcBef>
                <a:spcPts val="1000"/>
              </a:spcBef>
              <a:spcAft>
                <a:spcPts val="1200"/>
              </a:spcAft>
              <a:buNone/>
            </a:pPr>
            <a:r>
              <a:rPr b="1" lang="fr-FR" sz="3600">
                <a:solidFill>
                  <a:schemeClr val="lt1"/>
                </a:solidFill>
              </a:rPr>
              <a:t>Introduction</a:t>
            </a:r>
            <a:endParaRPr b="1" sz="3600">
              <a:solidFill>
                <a:schemeClr val="lt1"/>
              </a:solidFill>
            </a:endParaRPr>
          </a:p>
        </p:txBody>
      </p:sp>
      <p:sp>
        <p:nvSpPr>
          <p:cNvPr id="79" name="Google Shape;79;p16"/>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43"/>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259" name="Google Shape;259;p43"/>
          <p:cNvSpPr txBox="1"/>
          <p:nvPr>
            <p:ph idx="4294967295" type="body"/>
          </p:nvPr>
        </p:nvSpPr>
        <p:spPr>
          <a:xfrm>
            <a:off x="381000" y="381000"/>
            <a:ext cx="8468700" cy="18069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Accélérateurs</a:t>
            </a:r>
            <a:endParaRPr b="1" sz="2800">
              <a:solidFill>
                <a:schemeClr val="lt1"/>
              </a:solidFill>
            </a:endParaRPr>
          </a:p>
          <a:p>
            <a:pPr indent="0" lvl="0" marL="0" rtl="0" algn="l">
              <a:spcBef>
                <a:spcPts val="1200"/>
              </a:spcBef>
              <a:spcAft>
                <a:spcPts val="0"/>
              </a:spcAft>
              <a:buNone/>
            </a:pPr>
            <a:r>
              <a:rPr lang="fr-FR">
                <a:solidFill>
                  <a:schemeClr val="lt1"/>
                </a:solidFill>
              </a:rPr>
              <a:t>Matériel spécialisé qui implémente diverses fonctions pour exécuter un ensemble d'opérations avec une performance supérieure ou une efficacité énergétique plus grande qu'un MPU général</a:t>
            </a:r>
            <a:endParaRPr>
              <a:solidFill>
                <a:schemeClr val="lt1"/>
              </a:solidFill>
            </a:endParaRPr>
          </a:p>
        </p:txBody>
      </p:sp>
      <p:pic>
        <p:nvPicPr>
          <p:cNvPr id="260" name="Google Shape;260;p43"/>
          <p:cNvPicPr preferRelativeResize="0"/>
          <p:nvPr/>
        </p:nvPicPr>
        <p:blipFill>
          <a:blip r:embed="rId4">
            <a:alphaModFix/>
          </a:blip>
          <a:stretch>
            <a:fillRect/>
          </a:stretch>
        </p:blipFill>
        <p:spPr>
          <a:xfrm>
            <a:off x="1556887" y="2327500"/>
            <a:ext cx="5754325" cy="4222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44"/>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266" name="Google Shape;266;p44"/>
          <p:cNvSpPr txBox="1"/>
          <p:nvPr>
            <p:ph idx="4294967295" type="body"/>
          </p:nvPr>
        </p:nvSpPr>
        <p:spPr>
          <a:xfrm>
            <a:off x="381000" y="381000"/>
            <a:ext cx="8468700" cy="5232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1200"/>
              </a:spcAft>
              <a:buNone/>
            </a:pPr>
            <a:r>
              <a:rPr b="1" lang="fr-FR" sz="2800">
                <a:solidFill>
                  <a:schemeClr val="lt1"/>
                </a:solidFill>
              </a:rPr>
              <a:t>Outils de veille</a:t>
            </a:r>
            <a:endParaRPr>
              <a:solidFill>
                <a:schemeClr val="lt1"/>
              </a:solidFill>
            </a:endParaRPr>
          </a:p>
        </p:txBody>
      </p:sp>
      <p:pic>
        <p:nvPicPr>
          <p:cNvPr id="267" name="Google Shape;267;p44"/>
          <p:cNvPicPr preferRelativeResize="0"/>
          <p:nvPr/>
        </p:nvPicPr>
        <p:blipFill>
          <a:blip r:embed="rId4">
            <a:alphaModFix/>
          </a:blip>
          <a:stretch>
            <a:fillRect/>
          </a:stretch>
        </p:blipFill>
        <p:spPr>
          <a:xfrm>
            <a:off x="4712138" y="3386775"/>
            <a:ext cx="3962400" cy="1152525"/>
          </a:xfrm>
          <a:prstGeom prst="rect">
            <a:avLst/>
          </a:prstGeom>
          <a:noFill/>
          <a:ln>
            <a:noFill/>
          </a:ln>
        </p:spPr>
      </p:pic>
      <p:pic>
        <p:nvPicPr>
          <p:cNvPr id="268" name="Google Shape;268;p44"/>
          <p:cNvPicPr preferRelativeResize="0"/>
          <p:nvPr/>
        </p:nvPicPr>
        <p:blipFill>
          <a:blip r:embed="rId5">
            <a:alphaModFix/>
          </a:blip>
          <a:stretch>
            <a:fillRect/>
          </a:stretch>
        </p:blipFill>
        <p:spPr>
          <a:xfrm>
            <a:off x="510350" y="1389890"/>
            <a:ext cx="3005125" cy="1297135"/>
          </a:xfrm>
          <a:prstGeom prst="rect">
            <a:avLst/>
          </a:prstGeom>
          <a:noFill/>
          <a:ln>
            <a:noFill/>
          </a:ln>
        </p:spPr>
      </p:pic>
      <p:pic>
        <p:nvPicPr>
          <p:cNvPr id="269" name="Google Shape;269;p44"/>
          <p:cNvPicPr preferRelativeResize="0"/>
          <p:nvPr/>
        </p:nvPicPr>
        <p:blipFill>
          <a:blip r:embed="rId6">
            <a:alphaModFix/>
          </a:blip>
          <a:stretch>
            <a:fillRect/>
          </a:stretch>
        </p:blipFill>
        <p:spPr>
          <a:xfrm>
            <a:off x="3997338" y="5212525"/>
            <a:ext cx="3810000" cy="1034269"/>
          </a:xfrm>
          <a:prstGeom prst="rect">
            <a:avLst/>
          </a:prstGeom>
          <a:noFill/>
          <a:ln>
            <a:noFill/>
          </a:ln>
        </p:spPr>
      </p:pic>
      <p:pic>
        <p:nvPicPr>
          <p:cNvPr id="270" name="Google Shape;270;p44"/>
          <p:cNvPicPr preferRelativeResize="0"/>
          <p:nvPr/>
        </p:nvPicPr>
        <p:blipFill>
          <a:blip r:embed="rId7">
            <a:alphaModFix/>
          </a:blip>
          <a:stretch>
            <a:fillRect/>
          </a:stretch>
        </p:blipFill>
        <p:spPr>
          <a:xfrm>
            <a:off x="510350" y="4267975"/>
            <a:ext cx="2780059" cy="2086649"/>
          </a:xfrm>
          <a:prstGeom prst="rect">
            <a:avLst/>
          </a:prstGeom>
          <a:noFill/>
          <a:ln>
            <a:noFill/>
          </a:ln>
        </p:spPr>
      </p:pic>
      <p:pic>
        <p:nvPicPr>
          <p:cNvPr id="271" name="Google Shape;271;p44"/>
          <p:cNvPicPr preferRelativeResize="0"/>
          <p:nvPr/>
        </p:nvPicPr>
        <p:blipFill>
          <a:blip r:embed="rId8">
            <a:alphaModFix/>
          </a:blip>
          <a:stretch>
            <a:fillRect/>
          </a:stretch>
        </p:blipFill>
        <p:spPr>
          <a:xfrm>
            <a:off x="5844571" y="1287175"/>
            <a:ext cx="3005130" cy="1502576"/>
          </a:xfrm>
          <a:prstGeom prst="rect">
            <a:avLst/>
          </a:prstGeom>
          <a:noFill/>
          <a:ln>
            <a:noFill/>
          </a:ln>
        </p:spPr>
      </p:pic>
      <p:pic>
        <p:nvPicPr>
          <p:cNvPr id="272" name="Google Shape;272;p44"/>
          <p:cNvPicPr preferRelativeResize="0"/>
          <p:nvPr/>
        </p:nvPicPr>
        <p:blipFill>
          <a:blip r:embed="rId9">
            <a:alphaModFix/>
          </a:blip>
          <a:stretch>
            <a:fillRect/>
          </a:stretch>
        </p:blipFill>
        <p:spPr>
          <a:xfrm>
            <a:off x="3997338" y="1355775"/>
            <a:ext cx="1365376" cy="1365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5"/>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278" name="Google Shape;278;p45"/>
          <p:cNvSpPr txBox="1"/>
          <p:nvPr>
            <p:ph idx="4294967295" type="body"/>
          </p:nvPr>
        </p:nvSpPr>
        <p:spPr>
          <a:xfrm>
            <a:off x="381000" y="381000"/>
            <a:ext cx="6059700" cy="5232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1200"/>
              </a:spcAft>
              <a:buNone/>
            </a:pPr>
            <a:r>
              <a:rPr b="1" lang="fr-FR" sz="2800">
                <a:solidFill>
                  <a:schemeClr val="lt1"/>
                </a:solidFill>
              </a:rPr>
              <a:t>Projections à venir (IRDS)</a:t>
            </a:r>
            <a:endParaRPr>
              <a:solidFill>
                <a:schemeClr val="lt1"/>
              </a:solidFill>
            </a:endParaRPr>
          </a:p>
        </p:txBody>
      </p:sp>
      <p:pic>
        <p:nvPicPr>
          <p:cNvPr id="279" name="Google Shape;279;p45"/>
          <p:cNvPicPr preferRelativeResize="0"/>
          <p:nvPr/>
        </p:nvPicPr>
        <p:blipFill>
          <a:blip r:embed="rId4">
            <a:alphaModFix/>
          </a:blip>
          <a:stretch>
            <a:fillRect/>
          </a:stretch>
        </p:blipFill>
        <p:spPr>
          <a:xfrm>
            <a:off x="152400" y="1703100"/>
            <a:ext cx="8839200" cy="45004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46"/>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pic>
        <p:nvPicPr>
          <p:cNvPr id="285" name="Google Shape;285;p46"/>
          <p:cNvPicPr preferRelativeResize="0"/>
          <p:nvPr/>
        </p:nvPicPr>
        <p:blipFill>
          <a:blip r:embed="rId4">
            <a:alphaModFix/>
          </a:blip>
          <a:stretch>
            <a:fillRect/>
          </a:stretch>
        </p:blipFill>
        <p:spPr>
          <a:xfrm>
            <a:off x="960562" y="952650"/>
            <a:ext cx="6946974" cy="4952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pic>
        <p:nvPicPr>
          <p:cNvPr id="290" name="Google Shape;290;p47"/>
          <p:cNvPicPr preferRelativeResize="0"/>
          <p:nvPr/>
        </p:nvPicPr>
        <p:blipFill>
          <a:blip r:embed="rId4">
            <a:alphaModFix/>
          </a:blip>
          <a:stretch>
            <a:fillRect/>
          </a:stretch>
        </p:blipFill>
        <p:spPr>
          <a:xfrm>
            <a:off x="-1523995" y="0"/>
            <a:ext cx="12191990" cy="6858000"/>
          </a:xfrm>
          <a:prstGeom prst="rect">
            <a:avLst/>
          </a:prstGeom>
          <a:noFill/>
          <a:ln>
            <a:noFill/>
          </a:ln>
        </p:spPr>
      </p:pic>
      <p:sp>
        <p:nvSpPr>
          <p:cNvPr id="291" name="Google Shape;291;p47"/>
          <p:cNvSpPr txBox="1"/>
          <p:nvPr>
            <p:ph type="title"/>
          </p:nvPr>
        </p:nvSpPr>
        <p:spPr>
          <a:xfrm>
            <a:off x="1510200" y="3133500"/>
            <a:ext cx="6123600" cy="591000"/>
          </a:xfrm>
          <a:prstGeom prst="rect">
            <a:avLst/>
          </a:prstGeom>
          <a:noFill/>
          <a:ln>
            <a:noFill/>
          </a:ln>
          <a:effectLst>
            <a:outerShdw blurRad="71438" rotWithShape="0" algn="bl" dist="19050">
              <a:srgbClr val="000000"/>
            </a:outerShdw>
          </a:effectLst>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lt1"/>
              </a:buClr>
              <a:buSzPts val="2800"/>
              <a:buFont typeface="Tahoma"/>
              <a:buNone/>
            </a:pPr>
            <a:r>
              <a:rPr lang="fr-FR" sz="3600">
                <a:latin typeface="Arial"/>
                <a:ea typeface="Arial"/>
                <a:cs typeface="Arial"/>
                <a:sym typeface="Arial"/>
              </a:rPr>
              <a:t>Merci pour votre attention !</a:t>
            </a:r>
            <a:endParaRPr b="0" sz="2800">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48"/>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297" name="Google Shape;297;p48"/>
          <p:cNvSpPr txBox="1"/>
          <p:nvPr>
            <p:ph idx="4294967295" type="body"/>
          </p:nvPr>
        </p:nvSpPr>
        <p:spPr>
          <a:xfrm>
            <a:off x="381000" y="381000"/>
            <a:ext cx="8468700" cy="64002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fr-FR" sz="2800">
                <a:solidFill>
                  <a:schemeClr val="lt1"/>
                </a:solidFill>
              </a:rPr>
              <a:t>Sources</a:t>
            </a:r>
            <a:endParaRPr b="1" sz="2800">
              <a:solidFill>
                <a:schemeClr val="lt1"/>
              </a:solidFill>
            </a:endParaRPr>
          </a:p>
          <a:p>
            <a:pPr indent="0" lvl="0" marL="0" rtl="0" algn="l">
              <a:spcBef>
                <a:spcPts val="1200"/>
              </a:spcBef>
              <a:spcAft>
                <a:spcPts val="0"/>
              </a:spcAft>
              <a:buClr>
                <a:schemeClr val="dk1"/>
              </a:buClr>
              <a:buSzPts val="1100"/>
              <a:buFont typeface="Arial"/>
              <a:buNone/>
            </a:pPr>
            <a:r>
              <a:rPr lang="fr-FR">
                <a:solidFill>
                  <a:schemeClr val="lt1"/>
                </a:solidFill>
              </a:rPr>
              <a:t>Witkowski, Wallace (22 septembre 2022). "'Moore's Law's dead,' Nvidia CEO Jensen Huang says in justifying gaming-card price hike". MarketWatch.</a:t>
            </a:r>
            <a:endParaRPr>
              <a:solidFill>
                <a:schemeClr val="lt1"/>
              </a:solidFill>
            </a:endParaRPr>
          </a:p>
          <a:p>
            <a:pPr indent="0" lvl="0" marL="0" rtl="0" algn="l">
              <a:spcBef>
                <a:spcPts val="1000"/>
              </a:spcBef>
              <a:spcAft>
                <a:spcPts val="0"/>
              </a:spcAft>
              <a:buClr>
                <a:schemeClr val="dk1"/>
              </a:buClr>
              <a:buSzPts val="1100"/>
              <a:buFont typeface="Arial"/>
              <a:buNone/>
            </a:pPr>
            <a:r>
              <a:rPr lang="fr-FR">
                <a:solidFill>
                  <a:schemeClr val="lt1"/>
                </a:solidFill>
              </a:rPr>
              <a:t>Machkovech, Sam (27 septembre 2022). "Intel : 'La loi de Moore n'est pas morte' alors que la carte graphique Arc A770 est vendue à 329 $". Ars Technica.</a:t>
            </a:r>
            <a:endParaRPr>
              <a:solidFill>
                <a:schemeClr val="lt1"/>
              </a:solidFill>
            </a:endParaRPr>
          </a:p>
          <a:p>
            <a:pPr indent="0" lvl="0" marL="0" rtl="0" algn="l">
              <a:spcBef>
                <a:spcPts val="1000"/>
              </a:spcBef>
              <a:spcAft>
                <a:spcPts val="0"/>
              </a:spcAft>
              <a:buClr>
                <a:schemeClr val="dk1"/>
              </a:buClr>
              <a:buSzPts val="1100"/>
              <a:buFont typeface="Arial"/>
              <a:buNone/>
            </a:pPr>
            <a:r>
              <a:rPr lang="fr-FR">
                <a:solidFill>
                  <a:schemeClr val="lt1"/>
                </a:solidFill>
              </a:rPr>
              <a:t>Markoff, John (27 septembre 2015). "Plus petit, plus rapide, moins cher, c'est terminé : l'avenir des puces informatiques". The New York Times.</a:t>
            </a:r>
            <a:endParaRPr>
              <a:solidFill>
                <a:schemeClr val="lt1"/>
              </a:solidFill>
            </a:endParaRPr>
          </a:p>
          <a:p>
            <a:pPr indent="0" lvl="0" marL="0" rtl="0" algn="l">
              <a:spcBef>
                <a:spcPts val="1000"/>
              </a:spcBef>
              <a:spcAft>
                <a:spcPts val="0"/>
              </a:spcAft>
              <a:buNone/>
            </a:pPr>
            <a:r>
              <a:rPr lang="fr-FR">
                <a:solidFill>
                  <a:schemeClr val="lt1"/>
                </a:solidFill>
              </a:rPr>
              <a:t>Kovacich, Gerald L. (2016). Le guide de l'officier de sécurité des systèmes d'information : Établissement et gestion d'un programme de cybersécurité (3e éd.). Oxford : Butterworth-Heinemann.</a:t>
            </a:r>
            <a:endParaRPr>
              <a:solidFill>
                <a:schemeClr val="lt1"/>
              </a:solidFill>
            </a:endParaRPr>
          </a:p>
          <a:p>
            <a:pPr indent="0" lvl="0" marL="0" rtl="0" algn="l">
              <a:spcBef>
                <a:spcPts val="1000"/>
              </a:spcBef>
              <a:spcAft>
                <a:spcPts val="0"/>
              </a:spcAft>
              <a:buNone/>
            </a:pPr>
            <a:r>
              <a:rPr lang="fr-FR">
                <a:solidFill>
                  <a:schemeClr val="lt1"/>
                </a:solidFill>
              </a:rPr>
              <a:t>McMenamin, Adrian (15 avril 2013). "La fin de l'échelle de Dennard". Streetman, Ben G.; Banerjee, Sanjay Kumar (2016). Dispositifs électroniques à semi-conducteurs.</a:t>
            </a:r>
            <a:endParaRPr>
              <a:solidFill>
                <a:schemeClr val="lt1"/>
              </a:solidFill>
            </a:endParaRPr>
          </a:p>
          <a:p>
            <a:pPr indent="0" lvl="0" marL="0" rtl="0" algn="l">
              <a:spcBef>
                <a:spcPts val="1000"/>
              </a:spcBef>
              <a:spcAft>
                <a:spcPts val="0"/>
              </a:spcAft>
              <a:buNone/>
            </a:pPr>
            <a:r>
              <a:rPr lang="fr-FR">
                <a:solidFill>
                  <a:schemeClr val="lt1"/>
                </a:solidFill>
              </a:rPr>
              <a:t> "Scaling Down: Intel Boasts RibbonFET and PowerVia as Next IC Design Solution - News". </a:t>
            </a:r>
            <a:r>
              <a:rPr lang="fr-FR" u="sng">
                <a:solidFill>
                  <a:schemeClr val="hlink"/>
                </a:solidFill>
                <a:hlinkClick r:id="rId4"/>
              </a:rPr>
              <a:t>www.allaboutcircuits.com</a:t>
            </a:r>
            <a:r>
              <a:rPr lang="fr-FR">
                <a:solidFill>
                  <a:schemeClr val="lt1"/>
                </a:solidFill>
              </a:rPr>
              <a:t>.</a:t>
            </a:r>
            <a:endParaRPr>
              <a:solidFill>
                <a:schemeClr val="lt1"/>
              </a:solidFill>
            </a:endParaRPr>
          </a:p>
          <a:p>
            <a:pPr indent="0" lvl="0" marL="0" rtl="0" algn="l">
              <a:spcBef>
                <a:spcPts val="1000"/>
              </a:spcBef>
              <a:spcAft>
                <a:spcPts val="0"/>
              </a:spcAft>
              <a:buNone/>
            </a:pPr>
            <a:r>
              <a:rPr lang="fr-FR">
                <a:solidFill>
                  <a:schemeClr val="lt1"/>
                </a:solidFill>
              </a:rPr>
              <a:t>International Roadmap for Devices and Systems (IRDS™) 2023 Update</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49"/>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pic>
        <p:nvPicPr>
          <p:cNvPr descr="Moore's Law has been ridiculously accurate for more than 50 years - how long will it hold up?&#10;&#10;See in this visualization how the actual transistors in CPUs and GPUs compare to the linear progression of Moore's Law. From the early days of microprocessors, to Intel dominance and the rise of GPUs.&#10;&#10;Music: Dizaro - Aurora Borealis&#10;https://theartistunion.com/dizarofr&#10;&#10;Data sources:&#10;Too many to list here, see wikipedia article:&#10;https://en.wikipedia.org/w/index.php?title=Transistor_count&amp;oldid=899438445&#10;for Moore's Law, I took a starting point of 8000 in 1975, and worked my way forward and backward from there.&#10;&#10;#datagrapha" id="303" name="Google Shape;303;p49" title="Moore's Law graphed vs real CPUs &amp; GPUs 1965 - 2019">
            <a:hlinkClick r:id="rId4"/>
          </p:cNvPr>
          <p:cNvPicPr preferRelativeResize="0"/>
          <p:nvPr/>
        </p:nvPicPr>
        <p:blipFill>
          <a:blip r:embed="rId5">
            <a:alphaModFix/>
          </a:blip>
          <a:stretch>
            <a:fillRect/>
          </a:stretch>
        </p:blipFill>
        <p:spPr>
          <a:xfrm>
            <a:off x="0" y="857250"/>
            <a:ext cx="9144000" cy="51435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50"/>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51"/>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pic>
        <p:nvPicPr>
          <p:cNvPr id="314" name="Google Shape;314;p51"/>
          <p:cNvPicPr preferRelativeResize="0"/>
          <p:nvPr/>
        </p:nvPicPr>
        <p:blipFill>
          <a:blip r:embed="rId4">
            <a:alphaModFix/>
          </a:blip>
          <a:stretch>
            <a:fillRect/>
          </a:stretch>
        </p:blipFill>
        <p:spPr>
          <a:xfrm>
            <a:off x="152400" y="152400"/>
            <a:ext cx="8839200" cy="58957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7"/>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pic>
        <p:nvPicPr>
          <p:cNvPr id="85" name="Google Shape;85;p17"/>
          <p:cNvPicPr preferRelativeResize="0"/>
          <p:nvPr/>
        </p:nvPicPr>
        <p:blipFill>
          <a:blip r:embed="rId4">
            <a:alphaModFix/>
          </a:blip>
          <a:stretch>
            <a:fillRect/>
          </a:stretch>
        </p:blipFill>
        <p:spPr>
          <a:xfrm>
            <a:off x="6234600" y="381000"/>
            <a:ext cx="2703000" cy="3833351"/>
          </a:xfrm>
          <a:prstGeom prst="rect">
            <a:avLst/>
          </a:prstGeom>
          <a:noFill/>
          <a:ln>
            <a:noFill/>
          </a:ln>
        </p:spPr>
      </p:pic>
      <p:sp>
        <p:nvSpPr>
          <p:cNvPr id="86" name="Google Shape;86;p17"/>
          <p:cNvSpPr txBox="1"/>
          <p:nvPr>
            <p:ph idx="4294967295" type="body"/>
          </p:nvPr>
        </p:nvSpPr>
        <p:spPr>
          <a:xfrm>
            <a:off x="381000" y="381000"/>
            <a:ext cx="5853600" cy="5341200"/>
          </a:xfrm>
          <a:prstGeom prst="rect">
            <a:avLst/>
          </a:prstGeom>
          <a:noFill/>
          <a:ln>
            <a:noFill/>
          </a:ln>
          <a:effectLst>
            <a:outerShdw blurRad="71438" rotWithShape="0" algn="bl" dist="9525">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b="1" lang="fr-FR" sz="2800">
                <a:solidFill>
                  <a:schemeClr val="lt1"/>
                </a:solidFill>
              </a:rPr>
              <a:t>Gordon Earle Moore</a:t>
            </a:r>
            <a:endParaRPr b="1" sz="2800">
              <a:solidFill>
                <a:schemeClr val="lt1"/>
              </a:solidFill>
            </a:endParaRPr>
          </a:p>
          <a:p>
            <a:pPr indent="0" lvl="0" marL="0" rtl="0" algn="l">
              <a:lnSpc>
                <a:spcPct val="150000"/>
              </a:lnSpc>
              <a:spcBef>
                <a:spcPts val="1200"/>
              </a:spcBef>
              <a:spcAft>
                <a:spcPts val="0"/>
              </a:spcAft>
              <a:buClr>
                <a:schemeClr val="dk1"/>
              </a:buClr>
              <a:buSzPts val="1100"/>
              <a:buFont typeface="Arial"/>
              <a:buNone/>
            </a:pPr>
            <a:r>
              <a:rPr lang="fr-FR">
                <a:solidFill>
                  <a:schemeClr val="lt1"/>
                </a:solidFill>
              </a:rPr>
              <a:t>3 janvier 1929 – 24 mars 2023</a:t>
            </a:r>
            <a:endParaRPr>
              <a:solidFill>
                <a:schemeClr val="lt1"/>
              </a:solidFill>
            </a:endParaRPr>
          </a:p>
          <a:p>
            <a:pPr indent="0" lvl="0" marL="0" rtl="0" algn="l">
              <a:lnSpc>
                <a:spcPct val="150000"/>
              </a:lnSpc>
              <a:spcBef>
                <a:spcPts val="1200"/>
              </a:spcBef>
              <a:spcAft>
                <a:spcPts val="0"/>
              </a:spcAft>
              <a:buNone/>
            </a:pPr>
            <a:r>
              <a:rPr lang="fr-FR">
                <a:solidFill>
                  <a:schemeClr val="lt1"/>
                </a:solidFill>
              </a:rPr>
              <a:t>Ingénieur et homme d’affaire américain</a:t>
            </a:r>
            <a:endParaRPr>
              <a:solidFill>
                <a:schemeClr val="lt1"/>
              </a:solidFill>
            </a:endParaRPr>
          </a:p>
          <a:p>
            <a:pPr indent="0" lvl="0" marL="0" rtl="0" algn="l">
              <a:lnSpc>
                <a:spcPct val="150000"/>
              </a:lnSpc>
              <a:spcBef>
                <a:spcPts val="1200"/>
              </a:spcBef>
              <a:spcAft>
                <a:spcPts val="0"/>
              </a:spcAft>
              <a:buNone/>
            </a:pPr>
            <a:r>
              <a:t/>
            </a:r>
            <a:endParaRPr>
              <a:solidFill>
                <a:schemeClr val="lt1"/>
              </a:solidFill>
            </a:endParaRPr>
          </a:p>
          <a:p>
            <a:pPr indent="-342900" lvl="0" marL="457200" rtl="0" algn="l">
              <a:lnSpc>
                <a:spcPct val="150000"/>
              </a:lnSpc>
              <a:spcBef>
                <a:spcPts val="1200"/>
              </a:spcBef>
              <a:spcAft>
                <a:spcPts val="0"/>
              </a:spcAft>
              <a:buClr>
                <a:schemeClr val="lt1"/>
              </a:buClr>
              <a:buSzPts val="1800"/>
              <a:buChar char="●"/>
            </a:pPr>
            <a:r>
              <a:rPr lang="fr-FR">
                <a:solidFill>
                  <a:schemeClr val="lt1"/>
                </a:solidFill>
              </a:rPr>
              <a:t>1950 : BSc, </a:t>
            </a:r>
            <a:r>
              <a:rPr i="1" lang="fr-FR">
                <a:solidFill>
                  <a:schemeClr val="lt1"/>
                </a:solidFill>
              </a:rPr>
              <a:t>University of California, Berkeley</a:t>
            </a:r>
            <a:endParaRPr i="1">
              <a:solidFill>
                <a:schemeClr val="lt1"/>
              </a:solidFill>
            </a:endParaRPr>
          </a:p>
          <a:p>
            <a:pPr indent="-342900" lvl="0" marL="457200" rtl="0" algn="l">
              <a:lnSpc>
                <a:spcPct val="150000"/>
              </a:lnSpc>
              <a:spcBef>
                <a:spcPts val="1000"/>
              </a:spcBef>
              <a:spcAft>
                <a:spcPts val="0"/>
              </a:spcAft>
              <a:buClr>
                <a:schemeClr val="lt1"/>
              </a:buClr>
              <a:buSzPts val="1800"/>
              <a:buChar char="●"/>
            </a:pPr>
            <a:r>
              <a:rPr lang="fr-FR">
                <a:solidFill>
                  <a:schemeClr val="lt1"/>
                </a:solidFill>
              </a:rPr>
              <a:t>1954 : Ph.D. de chimie, </a:t>
            </a:r>
            <a:br>
              <a:rPr lang="fr-FR">
                <a:solidFill>
                  <a:schemeClr val="lt1"/>
                </a:solidFill>
              </a:rPr>
            </a:br>
            <a:r>
              <a:rPr i="1" lang="fr-FR">
                <a:solidFill>
                  <a:schemeClr val="lt1"/>
                </a:solidFill>
              </a:rPr>
              <a:t>California Institute of Technology</a:t>
            </a:r>
            <a:r>
              <a:rPr lang="fr-FR">
                <a:solidFill>
                  <a:schemeClr val="lt1"/>
                </a:solidFill>
              </a:rPr>
              <a:t> (Caltech)</a:t>
            </a:r>
            <a:endParaRPr>
              <a:solidFill>
                <a:schemeClr val="lt1"/>
              </a:solidFill>
            </a:endParaRPr>
          </a:p>
          <a:p>
            <a:pPr indent="-342900" lvl="0" marL="457200" rtl="0" algn="l">
              <a:lnSpc>
                <a:spcPct val="150000"/>
              </a:lnSpc>
              <a:spcBef>
                <a:spcPts val="1000"/>
              </a:spcBef>
              <a:spcAft>
                <a:spcPts val="0"/>
              </a:spcAft>
              <a:buClr>
                <a:schemeClr val="lt1"/>
              </a:buClr>
              <a:buSzPts val="1800"/>
              <a:buChar char="●"/>
            </a:pPr>
            <a:r>
              <a:rPr lang="fr-FR">
                <a:solidFill>
                  <a:schemeClr val="lt1"/>
                </a:solidFill>
              </a:rPr>
              <a:t>1957 : Co-fondateur de </a:t>
            </a:r>
            <a:r>
              <a:rPr i="1" lang="fr-FR">
                <a:solidFill>
                  <a:schemeClr val="lt1"/>
                </a:solidFill>
              </a:rPr>
              <a:t>Fairchild Semiconductor</a:t>
            </a:r>
            <a:endParaRPr i="1">
              <a:solidFill>
                <a:schemeClr val="lt1"/>
              </a:solidFill>
            </a:endParaRPr>
          </a:p>
          <a:p>
            <a:pPr indent="-342900" lvl="0" marL="457200" rtl="0" algn="l">
              <a:lnSpc>
                <a:spcPct val="150000"/>
              </a:lnSpc>
              <a:spcBef>
                <a:spcPts val="1000"/>
              </a:spcBef>
              <a:spcAft>
                <a:spcPts val="1200"/>
              </a:spcAft>
              <a:buClr>
                <a:schemeClr val="lt1"/>
              </a:buClr>
              <a:buSzPts val="1800"/>
              <a:buChar char="●"/>
            </a:pPr>
            <a:r>
              <a:rPr lang="fr-FR">
                <a:solidFill>
                  <a:schemeClr val="lt1"/>
                </a:solidFill>
              </a:rPr>
              <a:t>1968 : Co-fondateur de </a:t>
            </a:r>
            <a:r>
              <a:rPr i="1" lang="fr-FR">
                <a:solidFill>
                  <a:schemeClr val="lt1"/>
                </a:solidFill>
              </a:rPr>
              <a:t>NM Electronics</a:t>
            </a:r>
            <a:br>
              <a:rPr lang="fr-FR">
                <a:solidFill>
                  <a:schemeClr val="lt1"/>
                </a:solidFill>
              </a:rPr>
            </a:br>
            <a:r>
              <a:rPr lang="fr-FR">
                <a:solidFill>
                  <a:schemeClr val="lt1"/>
                </a:solidFill>
              </a:rPr>
              <a:t>→ </a:t>
            </a:r>
            <a:r>
              <a:rPr b="1" i="1" lang="fr-FR">
                <a:solidFill>
                  <a:schemeClr val="lt1"/>
                </a:solidFill>
              </a:rPr>
              <a:t>Intel Corporation</a:t>
            </a:r>
            <a:endParaRPr b="1" i="1">
              <a:solidFill>
                <a:schemeClr val="lt1"/>
              </a:solidFill>
            </a:endParaRPr>
          </a:p>
        </p:txBody>
      </p:sp>
      <p:pic>
        <p:nvPicPr>
          <p:cNvPr id="87" name="Google Shape;87;p17"/>
          <p:cNvPicPr preferRelativeResize="0"/>
          <p:nvPr/>
        </p:nvPicPr>
        <p:blipFill>
          <a:blip r:embed="rId5">
            <a:alphaModFix/>
          </a:blip>
          <a:stretch>
            <a:fillRect/>
          </a:stretch>
        </p:blipFill>
        <p:spPr>
          <a:xfrm>
            <a:off x="6354712" y="4681525"/>
            <a:ext cx="2462775" cy="1625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8"/>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93" name="Google Shape;93;p18"/>
          <p:cNvSpPr txBox="1"/>
          <p:nvPr>
            <p:ph idx="4294967295" type="body"/>
          </p:nvPr>
        </p:nvSpPr>
        <p:spPr>
          <a:xfrm>
            <a:off x="381000" y="381000"/>
            <a:ext cx="8453100" cy="5525700"/>
          </a:xfrm>
          <a:prstGeom prst="rect">
            <a:avLst/>
          </a:prstGeom>
          <a:noFill/>
          <a:ln>
            <a:noFill/>
          </a:ln>
          <a:effectLst>
            <a:outerShdw blurRad="71438"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b="1" lang="fr-FR" sz="2800">
                <a:solidFill>
                  <a:schemeClr val="lt1"/>
                </a:solidFill>
              </a:rPr>
              <a:t>1ère loi de Moore</a:t>
            </a:r>
            <a:endParaRPr b="1" sz="2800">
              <a:solidFill>
                <a:schemeClr val="lt1"/>
              </a:solidFill>
            </a:endParaRPr>
          </a:p>
          <a:p>
            <a:pPr indent="0" lvl="0" marL="0" rtl="0" algn="l">
              <a:lnSpc>
                <a:spcPct val="150000"/>
              </a:lnSpc>
              <a:spcBef>
                <a:spcPts val="1200"/>
              </a:spcBef>
              <a:spcAft>
                <a:spcPts val="0"/>
              </a:spcAft>
              <a:buClr>
                <a:schemeClr val="dk1"/>
              </a:buClr>
              <a:buSzPts val="1100"/>
              <a:buFont typeface="Arial"/>
              <a:buNone/>
            </a:pPr>
            <a:r>
              <a:t/>
            </a:r>
            <a:endParaRPr>
              <a:solidFill>
                <a:schemeClr val="lt1"/>
              </a:solidFill>
            </a:endParaRPr>
          </a:p>
          <a:p>
            <a:pPr indent="0" lvl="0" marL="0" rtl="0" algn="l">
              <a:lnSpc>
                <a:spcPct val="150000"/>
              </a:lnSpc>
              <a:spcBef>
                <a:spcPts val="1200"/>
              </a:spcBef>
              <a:spcAft>
                <a:spcPts val="0"/>
              </a:spcAft>
              <a:buClr>
                <a:schemeClr val="dk1"/>
              </a:buClr>
              <a:buSzPts val="1100"/>
              <a:buFont typeface="Arial"/>
              <a:buNone/>
            </a:pPr>
            <a:r>
              <a:rPr lang="fr-FR">
                <a:solidFill>
                  <a:schemeClr val="lt1"/>
                </a:solidFill>
              </a:rPr>
              <a:t>1965, </a:t>
            </a:r>
            <a:r>
              <a:rPr i="1" lang="fr-FR">
                <a:solidFill>
                  <a:schemeClr val="lt1"/>
                </a:solidFill>
              </a:rPr>
              <a:t>Electronics</a:t>
            </a:r>
            <a:r>
              <a:rPr lang="fr-FR">
                <a:solidFill>
                  <a:schemeClr val="lt1"/>
                </a:solidFill>
              </a:rPr>
              <a:t> magazine, Gordon Moore : </a:t>
            </a:r>
            <a:endParaRPr>
              <a:solidFill>
                <a:schemeClr val="lt1"/>
              </a:solidFill>
            </a:endParaRPr>
          </a:p>
          <a:p>
            <a:pPr indent="0" lvl="0" marL="0" rtl="0" algn="l">
              <a:lnSpc>
                <a:spcPct val="150000"/>
              </a:lnSpc>
              <a:spcBef>
                <a:spcPts val="1200"/>
              </a:spcBef>
              <a:spcAft>
                <a:spcPts val="0"/>
              </a:spcAft>
              <a:buClr>
                <a:schemeClr val="dk1"/>
              </a:buClr>
              <a:buSzPts val="1100"/>
              <a:buFont typeface="Arial"/>
              <a:buNone/>
            </a:pPr>
            <a:r>
              <a:rPr lang="fr-FR">
                <a:solidFill>
                  <a:schemeClr val="lt1"/>
                </a:solidFill>
              </a:rPr>
              <a:t>“The complexity for minimum component costs has increased at a rate of roughly a factor of two per year. Certainly over the short term this rate can be expected to continue, if not to increase. Over the longer term, the rate of increase is a bit more uncertain, although there is no reason to believe it will not remain nearly constant for at least 10 years.”</a:t>
            </a:r>
            <a:endParaRPr>
              <a:solidFill>
                <a:schemeClr val="lt1"/>
              </a:solidFill>
            </a:endParaRPr>
          </a:p>
          <a:p>
            <a:pPr indent="0" lvl="0" marL="0" rtl="0" algn="l">
              <a:lnSpc>
                <a:spcPct val="150000"/>
              </a:lnSpc>
              <a:spcBef>
                <a:spcPts val="1200"/>
              </a:spcBef>
              <a:spcAft>
                <a:spcPts val="0"/>
              </a:spcAft>
              <a:buClr>
                <a:schemeClr val="dk1"/>
              </a:buClr>
              <a:buSzPts val="1100"/>
              <a:buFont typeface="Arial"/>
              <a:buNone/>
            </a:pPr>
            <a:r>
              <a:t/>
            </a:r>
            <a:endParaRPr>
              <a:solidFill>
                <a:schemeClr val="lt1"/>
              </a:solidFill>
            </a:endParaRPr>
          </a:p>
          <a:p>
            <a:pPr indent="0" lvl="0" marL="0" rtl="0" algn="l">
              <a:lnSpc>
                <a:spcPct val="150000"/>
              </a:lnSpc>
              <a:spcBef>
                <a:spcPts val="1200"/>
              </a:spcBef>
              <a:spcAft>
                <a:spcPts val="1200"/>
              </a:spcAft>
              <a:buClr>
                <a:schemeClr val="dk1"/>
              </a:buClr>
              <a:buSzPts val="1100"/>
              <a:buFont typeface="Arial"/>
              <a:buNone/>
            </a:pPr>
            <a:r>
              <a:rPr lang="fr-FR">
                <a:solidFill>
                  <a:schemeClr val="lt1"/>
                </a:solidFill>
              </a:rPr>
              <a:t>Résumé : Le nombre de transistors qui peuvent être contenus sur une puce électronique devrait doubler tous les ans sur les 10 prochaines années.</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9"/>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99" name="Google Shape;99;p19"/>
          <p:cNvSpPr txBox="1"/>
          <p:nvPr>
            <p:ph idx="4294967295" type="body"/>
          </p:nvPr>
        </p:nvSpPr>
        <p:spPr>
          <a:xfrm>
            <a:off x="381000" y="381000"/>
            <a:ext cx="8453100" cy="523200"/>
          </a:xfrm>
          <a:prstGeom prst="rect">
            <a:avLst/>
          </a:prstGeom>
          <a:noFill/>
          <a:ln>
            <a:noFill/>
          </a:ln>
          <a:effectLst>
            <a:outerShdw blurRad="71438"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1200"/>
              </a:spcAft>
              <a:buClr>
                <a:schemeClr val="dk1"/>
              </a:buClr>
              <a:buSzPts val="1100"/>
              <a:buFont typeface="Arial"/>
              <a:buNone/>
            </a:pPr>
            <a:r>
              <a:rPr b="1" lang="fr-FR" sz="2800">
                <a:solidFill>
                  <a:schemeClr val="lt1"/>
                </a:solidFill>
              </a:rPr>
              <a:t>1ère loi de Moore</a:t>
            </a:r>
            <a:endParaRPr sz="2000">
              <a:solidFill>
                <a:schemeClr val="lt1"/>
              </a:solidFill>
            </a:endParaRPr>
          </a:p>
        </p:txBody>
      </p:sp>
      <p:pic>
        <p:nvPicPr>
          <p:cNvPr id="100" name="Google Shape;100;p19"/>
          <p:cNvPicPr preferRelativeResize="0"/>
          <p:nvPr/>
        </p:nvPicPr>
        <p:blipFill>
          <a:blip r:embed="rId4">
            <a:alphaModFix/>
          </a:blip>
          <a:stretch>
            <a:fillRect/>
          </a:stretch>
        </p:blipFill>
        <p:spPr>
          <a:xfrm>
            <a:off x="2009133" y="1467675"/>
            <a:ext cx="5196825" cy="475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0"/>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106" name="Google Shape;106;p20"/>
          <p:cNvSpPr txBox="1"/>
          <p:nvPr>
            <p:ph idx="4294967295" type="body"/>
          </p:nvPr>
        </p:nvSpPr>
        <p:spPr>
          <a:xfrm>
            <a:off x="381000" y="381000"/>
            <a:ext cx="8453100" cy="56799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b="1" lang="fr-FR" sz="2800">
                <a:solidFill>
                  <a:schemeClr val="lt1"/>
                </a:solidFill>
              </a:rPr>
              <a:t>L</a:t>
            </a:r>
            <a:r>
              <a:rPr b="1" lang="fr-FR" sz="2800">
                <a:solidFill>
                  <a:schemeClr val="lt1"/>
                </a:solidFill>
              </a:rPr>
              <a:t>oi de Moore</a:t>
            </a:r>
            <a:endParaRPr b="1" sz="2800">
              <a:solidFill>
                <a:schemeClr val="lt1"/>
              </a:solidFill>
            </a:endParaRPr>
          </a:p>
          <a:p>
            <a:pPr indent="0" lvl="0" marL="0" rtl="0" algn="l">
              <a:lnSpc>
                <a:spcPct val="150000"/>
              </a:lnSpc>
              <a:spcBef>
                <a:spcPts val="1200"/>
              </a:spcBef>
              <a:spcAft>
                <a:spcPts val="0"/>
              </a:spcAft>
              <a:buClr>
                <a:schemeClr val="dk1"/>
              </a:buClr>
              <a:buSzPts val="1100"/>
              <a:buFont typeface="Arial"/>
              <a:buNone/>
            </a:pPr>
            <a:r>
              <a:rPr lang="fr-FR">
                <a:solidFill>
                  <a:schemeClr val="lt1"/>
                </a:solidFill>
              </a:rPr>
              <a:t>1975, </a:t>
            </a:r>
            <a:r>
              <a:rPr i="1" lang="fr-FR">
                <a:solidFill>
                  <a:schemeClr val="lt1"/>
                </a:solidFill>
              </a:rPr>
              <a:t>IEEE International Electron Devices Meeting</a:t>
            </a:r>
            <a:r>
              <a:rPr lang="fr-FR">
                <a:solidFill>
                  <a:schemeClr val="lt1"/>
                </a:solidFill>
              </a:rPr>
              <a:t>, Gordon Moore :</a:t>
            </a:r>
            <a:br>
              <a:rPr lang="fr-FR">
                <a:solidFill>
                  <a:schemeClr val="lt1"/>
                </a:solidFill>
              </a:rPr>
            </a:br>
            <a:r>
              <a:rPr lang="fr-FR">
                <a:solidFill>
                  <a:schemeClr val="lt1"/>
                </a:solidFill>
              </a:rPr>
              <a:t>Le nombre de transistors devrait doubler tous les deux ans.</a:t>
            </a:r>
            <a:endParaRPr>
              <a:solidFill>
                <a:schemeClr val="lt1"/>
              </a:solidFill>
            </a:endParaRPr>
          </a:p>
          <a:p>
            <a:pPr indent="0" lvl="0" marL="0" rtl="0" algn="l">
              <a:lnSpc>
                <a:spcPct val="150000"/>
              </a:lnSpc>
              <a:spcBef>
                <a:spcPts val="1200"/>
              </a:spcBef>
              <a:spcAft>
                <a:spcPts val="0"/>
              </a:spcAft>
              <a:buClr>
                <a:schemeClr val="dk1"/>
              </a:buClr>
              <a:buSzPts val="1100"/>
              <a:buFont typeface="Arial"/>
              <a:buNone/>
            </a:pPr>
            <a:r>
              <a:t/>
            </a:r>
            <a:endParaRPr>
              <a:solidFill>
                <a:schemeClr val="lt1"/>
              </a:solidFill>
            </a:endParaRPr>
          </a:p>
          <a:p>
            <a:pPr indent="0" lvl="0" marL="0" rtl="0" algn="l">
              <a:lnSpc>
                <a:spcPct val="150000"/>
              </a:lnSpc>
              <a:spcBef>
                <a:spcPts val="1200"/>
              </a:spcBef>
              <a:spcAft>
                <a:spcPts val="0"/>
              </a:spcAft>
              <a:buClr>
                <a:schemeClr val="dk1"/>
              </a:buClr>
              <a:buSzPts val="1100"/>
              <a:buFont typeface="Arial"/>
              <a:buNone/>
            </a:pPr>
            <a:r>
              <a:rPr lang="fr-FR">
                <a:solidFill>
                  <a:schemeClr val="lt1"/>
                </a:solidFill>
              </a:rPr>
              <a:t>Robert H. Dennard : La puissance de calcul par unité de surface devrait rester constante.</a:t>
            </a:r>
            <a:endParaRPr>
              <a:solidFill>
                <a:schemeClr val="lt1"/>
              </a:solidFill>
            </a:endParaRPr>
          </a:p>
          <a:p>
            <a:pPr indent="0" lvl="0" marL="0" rtl="0" algn="l">
              <a:lnSpc>
                <a:spcPct val="150000"/>
              </a:lnSpc>
              <a:spcBef>
                <a:spcPts val="1200"/>
              </a:spcBef>
              <a:spcAft>
                <a:spcPts val="0"/>
              </a:spcAft>
              <a:buClr>
                <a:schemeClr val="dk1"/>
              </a:buClr>
              <a:buSzPts val="1100"/>
              <a:buFont typeface="Arial"/>
              <a:buNone/>
            </a:pPr>
            <a:r>
              <a:rPr lang="fr-FR">
                <a:solidFill>
                  <a:schemeClr val="lt1"/>
                </a:solidFill>
              </a:rPr>
              <a:t>→ David House : La puissance des puces d’ordinateur devrait doubler tous les 18 mois, sans augmentation de la consommation électrique.</a:t>
            </a:r>
            <a:endParaRPr>
              <a:solidFill>
                <a:schemeClr val="lt1"/>
              </a:solidFill>
            </a:endParaRPr>
          </a:p>
          <a:p>
            <a:pPr indent="0" lvl="0" marL="0" rtl="0" algn="l">
              <a:lnSpc>
                <a:spcPct val="150000"/>
              </a:lnSpc>
              <a:spcBef>
                <a:spcPts val="1200"/>
              </a:spcBef>
              <a:spcAft>
                <a:spcPts val="0"/>
              </a:spcAft>
              <a:buClr>
                <a:schemeClr val="dk1"/>
              </a:buClr>
              <a:buSzPts val="1100"/>
              <a:buFont typeface="Arial"/>
              <a:buNone/>
            </a:pPr>
            <a:r>
              <a:t/>
            </a:r>
            <a:endParaRPr>
              <a:solidFill>
                <a:schemeClr val="lt1"/>
              </a:solidFill>
            </a:endParaRPr>
          </a:p>
          <a:p>
            <a:pPr indent="0" lvl="0" marL="0" rtl="0" algn="l">
              <a:lnSpc>
                <a:spcPct val="150000"/>
              </a:lnSpc>
              <a:spcBef>
                <a:spcPts val="1200"/>
              </a:spcBef>
              <a:spcAft>
                <a:spcPts val="1200"/>
              </a:spcAft>
              <a:buClr>
                <a:schemeClr val="dk1"/>
              </a:buClr>
              <a:buSzPts val="1100"/>
              <a:buFont typeface="Arial"/>
              <a:buNone/>
            </a:pPr>
            <a:r>
              <a:rPr lang="fr-FR">
                <a:solidFill>
                  <a:schemeClr val="lt1"/>
                </a:solidFill>
              </a:rPr>
              <a:t>Valide jusque dans les années 2005~2010</a:t>
            </a:r>
            <a:br>
              <a:rPr lang="fr-FR">
                <a:solidFill>
                  <a:schemeClr val="lt1"/>
                </a:solidFill>
              </a:rPr>
            </a:br>
            <a:r>
              <a:rPr lang="fr-FR">
                <a:solidFill>
                  <a:schemeClr val="lt1"/>
                </a:solidFill>
              </a:rPr>
              <a:t>Et vu comme un challenge par les constructeurs de puces électroniques.</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1"/>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
        <p:nvSpPr>
          <p:cNvPr id="112" name="Google Shape;112;p21"/>
          <p:cNvSpPr txBox="1"/>
          <p:nvPr>
            <p:ph idx="4294967295" type="body"/>
          </p:nvPr>
        </p:nvSpPr>
        <p:spPr>
          <a:xfrm>
            <a:off x="381000" y="381000"/>
            <a:ext cx="8453100" cy="56331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b="1" lang="fr-FR" sz="2800">
                <a:solidFill>
                  <a:schemeClr val="lt1"/>
                </a:solidFill>
              </a:rPr>
              <a:t>Sur quoi s’appuyait Moore</a:t>
            </a:r>
            <a:endParaRPr b="1" sz="2800">
              <a:solidFill>
                <a:schemeClr val="lt1"/>
              </a:solidFill>
            </a:endParaRPr>
          </a:p>
          <a:p>
            <a:pPr indent="0" lvl="0" marL="0" rtl="0" algn="l">
              <a:lnSpc>
                <a:spcPct val="150000"/>
              </a:lnSpc>
              <a:spcBef>
                <a:spcPts val="1200"/>
              </a:spcBef>
              <a:spcAft>
                <a:spcPts val="0"/>
              </a:spcAft>
              <a:buNone/>
            </a:pPr>
            <a:r>
              <a:t/>
            </a:r>
            <a:endParaRPr>
              <a:solidFill>
                <a:schemeClr val="lt1"/>
              </a:solidFill>
            </a:endParaRPr>
          </a:p>
          <a:p>
            <a:pPr indent="-342900" lvl="0" marL="457200" rtl="0" algn="l">
              <a:lnSpc>
                <a:spcPct val="115000"/>
              </a:lnSpc>
              <a:spcBef>
                <a:spcPts val="1200"/>
              </a:spcBef>
              <a:spcAft>
                <a:spcPts val="0"/>
              </a:spcAft>
              <a:buClr>
                <a:schemeClr val="lt1"/>
              </a:buClr>
              <a:buSzPts val="1800"/>
              <a:buChar char="●"/>
            </a:pPr>
            <a:r>
              <a:rPr lang="fr-FR">
                <a:solidFill>
                  <a:schemeClr val="lt1"/>
                </a:solidFill>
              </a:rPr>
              <a:t>Avancées Metal-Oxide-Semiconductor (MOS)</a:t>
            </a:r>
            <a:endParaRPr>
              <a:solidFill>
                <a:schemeClr val="lt1"/>
              </a:solidFill>
            </a:endParaRPr>
          </a:p>
          <a:p>
            <a:pPr indent="0" lvl="0" marL="0" rtl="0" algn="l">
              <a:lnSpc>
                <a:spcPct val="115000"/>
              </a:lnSpc>
              <a:spcBef>
                <a:spcPts val="1000"/>
              </a:spcBef>
              <a:spcAft>
                <a:spcPts val="0"/>
              </a:spcAft>
              <a:buNone/>
            </a:pPr>
            <a:r>
              <a:t/>
            </a:r>
            <a:endParaRPr>
              <a:solidFill>
                <a:schemeClr val="lt1"/>
              </a:solidFill>
            </a:endParaRPr>
          </a:p>
          <a:p>
            <a:pPr indent="-342900" lvl="0" marL="457200" rtl="0" algn="l">
              <a:lnSpc>
                <a:spcPct val="115000"/>
              </a:lnSpc>
              <a:spcBef>
                <a:spcPts val="1000"/>
              </a:spcBef>
              <a:spcAft>
                <a:spcPts val="0"/>
              </a:spcAft>
              <a:buClr>
                <a:schemeClr val="lt1"/>
              </a:buClr>
              <a:buSzPts val="1800"/>
              <a:buChar char="●"/>
            </a:pPr>
            <a:r>
              <a:rPr lang="fr-FR">
                <a:solidFill>
                  <a:schemeClr val="lt1"/>
                </a:solidFill>
              </a:rPr>
              <a:t>Croissance exponentielle de la taille des puces</a:t>
            </a:r>
            <a:endParaRPr>
              <a:solidFill>
                <a:schemeClr val="lt1"/>
              </a:solidFill>
            </a:endParaRPr>
          </a:p>
          <a:p>
            <a:pPr indent="0" lvl="0" marL="0" rtl="0" algn="l">
              <a:lnSpc>
                <a:spcPct val="115000"/>
              </a:lnSpc>
              <a:spcBef>
                <a:spcPts val="1000"/>
              </a:spcBef>
              <a:spcAft>
                <a:spcPts val="0"/>
              </a:spcAft>
              <a:buNone/>
            </a:pPr>
            <a:r>
              <a:t/>
            </a:r>
            <a:endParaRPr>
              <a:solidFill>
                <a:schemeClr val="lt1"/>
              </a:solidFill>
            </a:endParaRPr>
          </a:p>
          <a:p>
            <a:pPr indent="-342900" lvl="0" marL="457200" rtl="0" algn="l">
              <a:lnSpc>
                <a:spcPct val="115000"/>
              </a:lnSpc>
              <a:spcBef>
                <a:spcPts val="1000"/>
              </a:spcBef>
              <a:spcAft>
                <a:spcPts val="0"/>
              </a:spcAft>
              <a:buClr>
                <a:schemeClr val="lt1"/>
              </a:buClr>
              <a:buSzPts val="1800"/>
              <a:buChar char="●"/>
            </a:pPr>
            <a:r>
              <a:rPr lang="fr-FR">
                <a:solidFill>
                  <a:schemeClr val="lt1"/>
                </a:solidFill>
              </a:rPr>
              <a:t>Diminution de la densité des défauts</a:t>
            </a:r>
            <a:br>
              <a:rPr lang="fr-FR">
                <a:solidFill>
                  <a:schemeClr val="lt1"/>
                </a:solidFill>
              </a:rPr>
            </a:br>
            <a:r>
              <a:rPr lang="fr-FR">
                <a:solidFill>
                  <a:schemeClr val="lt1"/>
                </a:solidFill>
              </a:rPr>
              <a:t>→ zones plus grandes sans perdre de rendements de réduction</a:t>
            </a:r>
            <a:endParaRPr>
              <a:solidFill>
                <a:schemeClr val="lt1"/>
              </a:solidFill>
            </a:endParaRPr>
          </a:p>
          <a:p>
            <a:pPr indent="0" lvl="0" marL="0" rtl="0" algn="l">
              <a:lnSpc>
                <a:spcPct val="115000"/>
              </a:lnSpc>
              <a:spcBef>
                <a:spcPts val="1000"/>
              </a:spcBef>
              <a:spcAft>
                <a:spcPts val="0"/>
              </a:spcAft>
              <a:buNone/>
            </a:pPr>
            <a:r>
              <a:t/>
            </a:r>
            <a:endParaRPr>
              <a:solidFill>
                <a:schemeClr val="lt1"/>
              </a:solidFill>
            </a:endParaRPr>
          </a:p>
          <a:p>
            <a:pPr indent="-342900" lvl="0" marL="457200" rtl="0" algn="l">
              <a:lnSpc>
                <a:spcPct val="115000"/>
              </a:lnSpc>
              <a:spcBef>
                <a:spcPts val="1000"/>
              </a:spcBef>
              <a:spcAft>
                <a:spcPts val="0"/>
              </a:spcAft>
              <a:buClr>
                <a:schemeClr val="lt1"/>
              </a:buClr>
              <a:buSzPts val="1800"/>
              <a:buChar char="●"/>
            </a:pPr>
            <a:r>
              <a:rPr lang="fr-FR">
                <a:solidFill>
                  <a:schemeClr val="lt1"/>
                </a:solidFill>
              </a:rPr>
              <a:t>Dimensions minimales plus fines</a:t>
            </a:r>
            <a:endParaRPr>
              <a:solidFill>
                <a:schemeClr val="lt1"/>
              </a:solidFill>
            </a:endParaRPr>
          </a:p>
          <a:p>
            <a:pPr indent="0" lvl="0" marL="0" rtl="0" algn="l">
              <a:lnSpc>
                <a:spcPct val="115000"/>
              </a:lnSpc>
              <a:spcBef>
                <a:spcPts val="1000"/>
              </a:spcBef>
              <a:spcAft>
                <a:spcPts val="0"/>
              </a:spcAft>
              <a:buNone/>
            </a:pPr>
            <a:r>
              <a:t/>
            </a:r>
            <a:endParaRPr>
              <a:solidFill>
                <a:schemeClr val="lt1"/>
              </a:solidFill>
            </a:endParaRPr>
          </a:p>
          <a:p>
            <a:pPr indent="-342900" lvl="0" marL="457200" rtl="0" algn="l">
              <a:lnSpc>
                <a:spcPct val="115000"/>
              </a:lnSpc>
              <a:spcBef>
                <a:spcPts val="1000"/>
              </a:spcBef>
              <a:spcAft>
                <a:spcPts val="0"/>
              </a:spcAft>
              <a:buClr>
                <a:schemeClr val="lt1"/>
              </a:buClr>
              <a:buSzPts val="1800"/>
              <a:buChar char="●"/>
            </a:pPr>
            <a:r>
              <a:rPr lang="fr-FR">
                <a:solidFill>
                  <a:schemeClr val="lt1"/>
                </a:solidFill>
              </a:rPr>
              <a:t>"Circuit and device cleverness".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2"/>
          <p:cNvSpPr txBox="1"/>
          <p:nvPr>
            <p:ph idx="4294967295" type="body"/>
          </p:nvPr>
        </p:nvSpPr>
        <p:spPr>
          <a:xfrm>
            <a:off x="381000" y="381000"/>
            <a:ext cx="8453100" cy="5048700"/>
          </a:xfrm>
          <a:prstGeom prst="rect">
            <a:avLst/>
          </a:prstGeom>
          <a:noFill/>
          <a:ln>
            <a:noFill/>
          </a:ln>
          <a:effectLst>
            <a:outerShdw blurRad="142875" rotWithShape="0" algn="bl" dist="19050">
              <a:srgbClr val="000000"/>
            </a:outerShdw>
          </a:effectLst>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1100"/>
              <a:buFont typeface="Arial"/>
              <a:buNone/>
            </a:pPr>
            <a:r>
              <a:rPr b="1" lang="fr-FR" sz="2800">
                <a:solidFill>
                  <a:schemeClr val="lt1"/>
                </a:solidFill>
              </a:rPr>
              <a:t>La 2e l</a:t>
            </a:r>
            <a:r>
              <a:rPr b="1" lang="fr-FR" sz="2800">
                <a:solidFill>
                  <a:schemeClr val="lt1"/>
                </a:solidFill>
              </a:rPr>
              <a:t>oi de Moore (Rock’s Law)</a:t>
            </a:r>
            <a:endParaRPr b="1" sz="2800">
              <a:solidFill>
                <a:schemeClr val="lt1"/>
              </a:solidFill>
            </a:endParaRPr>
          </a:p>
          <a:p>
            <a:pPr indent="0" lvl="0" marL="0" rtl="0" algn="l">
              <a:lnSpc>
                <a:spcPct val="150000"/>
              </a:lnSpc>
              <a:spcBef>
                <a:spcPts val="1200"/>
              </a:spcBef>
              <a:spcAft>
                <a:spcPts val="0"/>
              </a:spcAft>
              <a:buClr>
                <a:schemeClr val="dk1"/>
              </a:buClr>
              <a:buSzPts val="1100"/>
              <a:buFont typeface="Arial"/>
              <a:buNone/>
            </a:pPr>
            <a:r>
              <a:rPr lang="fr-FR" sz="2000">
                <a:solidFill>
                  <a:schemeClr val="lt1"/>
                </a:solidFill>
              </a:rPr>
              <a:t>Arthur Rock : Le coût d'une usine de fabrication de semi-conducteurs augmente également de manière exponentielle avec le temps.</a:t>
            </a:r>
            <a:endParaRPr sz="2000">
              <a:solidFill>
                <a:schemeClr val="lt1"/>
              </a:solidFill>
            </a:endParaRPr>
          </a:p>
          <a:p>
            <a:pPr indent="0" lvl="0" marL="0" rtl="0" algn="l">
              <a:lnSpc>
                <a:spcPct val="150000"/>
              </a:lnSpc>
              <a:spcBef>
                <a:spcPts val="1200"/>
              </a:spcBef>
              <a:spcAft>
                <a:spcPts val="0"/>
              </a:spcAft>
              <a:buClr>
                <a:schemeClr val="dk1"/>
              </a:buClr>
              <a:buSzPts val="1100"/>
              <a:buFont typeface="Arial"/>
              <a:buNone/>
            </a:pPr>
            <a:r>
              <a:t/>
            </a:r>
            <a:endParaRPr sz="2000">
              <a:solidFill>
                <a:schemeClr val="lt1"/>
              </a:solidFill>
            </a:endParaRPr>
          </a:p>
          <a:p>
            <a:pPr indent="-355600" lvl="0" marL="457200" rtl="0" algn="l">
              <a:lnSpc>
                <a:spcPct val="150000"/>
              </a:lnSpc>
              <a:spcBef>
                <a:spcPts val="1200"/>
              </a:spcBef>
              <a:spcAft>
                <a:spcPts val="0"/>
              </a:spcAft>
              <a:buClr>
                <a:schemeClr val="lt1"/>
              </a:buClr>
              <a:buSzPts val="2000"/>
              <a:buChar char="●"/>
            </a:pPr>
            <a:r>
              <a:rPr lang="fr-FR" sz="2000">
                <a:solidFill>
                  <a:schemeClr val="lt1"/>
                </a:solidFill>
              </a:rPr>
              <a:t>Diminution du coût de la puissance de calcul</a:t>
            </a:r>
            <a:endParaRPr sz="2000">
              <a:solidFill>
                <a:schemeClr val="lt1"/>
              </a:solidFill>
            </a:endParaRPr>
          </a:p>
          <a:p>
            <a:pPr indent="0" lvl="0" marL="0" rtl="0" algn="l">
              <a:lnSpc>
                <a:spcPct val="150000"/>
              </a:lnSpc>
              <a:spcBef>
                <a:spcPts val="1200"/>
              </a:spcBef>
              <a:spcAft>
                <a:spcPts val="0"/>
              </a:spcAft>
              <a:buClr>
                <a:schemeClr val="dk1"/>
              </a:buClr>
              <a:buSzPts val="1100"/>
              <a:buFont typeface="Arial"/>
              <a:buNone/>
            </a:pPr>
            <a:r>
              <a:t/>
            </a:r>
            <a:endParaRPr sz="2000">
              <a:solidFill>
                <a:schemeClr val="lt1"/>
              </a:solidFill>
            </a:endParaRPr>
          </a:p>
          <a:p>
            <a:pPr indent="-355600" lvl="0" marL="457200" rtl="0" algn="l">
              <a:lnSpc>
                <a:spcPct val="150000"/>
              </a:lnSpc>
              <a:spcBef>
                <a:spcPts val="1200"/>
              </a:spcBef>
              <a:spcAft>
                <a:spcPts val="0"/>
              </a:spcAft>
              <a:buClr>
                <a:schemeClr val="lt1"/>
              </a:buClr>
              <a:buSzPts val="2000"/>
              <a:buChar char="●"/>
            </a:pPr>
            <a:r>
              <a:rPr lang="fr-FR" sz="2000">
                <a:solidFill>
                  <a:schemeClr val="lt1"/>
                </a:solidFill>
              </a:rPr>
              <a:t>Augmentation du coût de Recherche et Développement (R&amp;D)</a:t>
            </a:r>
            <a:endParaRPr sz="2000">
              <a:solidFill>
                <a:schemeClr val="lt1"/>
              </a:solidFill>
            </a:endParaRPr>
          </a:p>
          <a:p>
            <a:pPr indent="-355600" lvl="0" marL="457200" rtl="0" algn="l">
              <a:lnSpc>
                <a:spcPct val="150000"/>
              </a:lnSpc>
              <a:spcBef>
                <a:spcPts val="0"/>
              </a:spcBef>
              <a:spcAft>
                <a:spcPts val="0"/>
              </a:spcAft>
              <a:buClr>
                <a:schemeClr val="lt1"/>
              </a:buClr>
              <a:buSzPts val="2000"/>
              <a:buChar char="●"/>
            </a:pPr>
            <a:r>
              <a:rPr lang="fr-FR" sz="2000">
                <a:solidFill>
                  <a:schemeClr val="lt1"/>
                </a:solidFill>
              </a:rPr>
              <a:t>Augmentation des coûts de fabrication</a:t>
            </a:r>
            <a:endParaRPr sz="2000">
              <a:solidFill>
                <a:schemeClr val="lt1"/>
              </a:solidFill>
            </a:endParaRPr>
          </a:p>
          <a:p>
            <a:pPr indent="-355600" lvl="0" marL="457200" rtl="0" algn="l">
              <a:lnSpc>
                <a:spcPct val="150000"/>
              </a:lnSpc>
              <a:spcBef>
                <a:spcPts val="0"/>
              </a:spcBef>
              <a:spcAft>
                <a:spcPts val="0"/>
              </a:spcAft>
              <a:buClr>
                <a:schemeClr val="lt1"/>
              </a:buClr>
              <a:buSzPts val="2000"/>
              <a:buChar char="●"/>
            </a:pPr>
            <a:r>
              <a:rPr lang="fr-FR" sz="2000">
                <a:solidFill>
                  <a:schemeClr val="lt1"/>
                </a:solidFill>
              </a:rPr>
              <a:t>Augmentation des coûts des tests</a:t>
            </a:r>
            <a:endParaRPr sz="2000">
              <a:solidFill>
                <a:schemeClr val="lt1"/>
              </a:solidFill>
            </a:endParaRPr>
          </a:p>
        </p:txBody>
      </p:sp>
      <p:sp>
        <p:nvSpPr>
          <p:cNvPr id="118" name="Google Shape;118;p22"/>
          <p:cNvSpPr txBox="1"/>
          <p:nvPr/>
        </p:nvSpPr>
        <p:spPr>
          <a:xfrm>
            <a:off x="4155951" y="6494848"/>
            <a:ext cx="5562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fld id="{00000000-1234-1234-1234-123412341234}" type="slidenum">
              <a:rPr b="0" i="0" lang="fr-FR" sz="1200" u="none" cap="none" strike="noStrike">
                <a:solidFill>
                  <a:srgbClr val="3F3F3F"/>
                </a:solidFill>
                <a:latin typeface="Tahoma"/>
                <a:ea typeface="Tahoma"/>
                <a:cs typeface="Tahoma"/>
                <a:sym typeface="Tahoma"/>
              </a:rPr>
              <a:t>‹#›</a:t>
            </a:fld>
            <a:endParaRPr b="0" i="0" sz="1200" u="none" cap="none" strike="noStrike">
              <a:solidFill>
                <a:srgbClr val="3F3F3F"/>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